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7" r:id="rId2"/>
    <p:sldId id="373" r:id="rId3"/>
    <p:sldId id="375" r:id="rId4"/>
    <p:sldId id="269" r:id="rId5"/>
    <p:sldId id="260" r:id="rId6"/>
    <p:sldId id="261" r:id="rId7"/>
    <p:sldId id="263" r:id="rId8"/>
    <p:sldId id="370" r:id="rId9"/>
    <p:sldId id="371" r:id="rId10"/>
    <p:sldId id="378" r:id="rId11"/>
    <p:sldId id="386" r:id="rId12"/>
    <p:sldId id="290" r:id="rId13"/>
    <p:sldId id="266" r:id="rId14"/>
    <p:sldId id="267" r:id="rId15"/>
    <p:sldId id="376" r:id="rId16"/>
    <p:sldId id="457" r:id="rId17"/>
    <p:sldId id="380" r:id="rId18"/>
    <p:sldId id="381" r:id="rId19"/>
    <p:sldId id="270" r:id="rId20"/>
    <p:sldId id="377" r:id="rId21"/>
    <p:sldId id="458" r:id="rId22"/>
    <p:sldId id="383" r:id="rId23"/>
    <p:sldId id="385" r:id="rId24"/>
    <p:sldId id="456" r:id="rId25"/>
  </p:sldIdLst>
  <p:sldSz cx="9144000" cy="6858000" type="screen4x3"/>
  <p:notesSz cx="9144000" cy="6858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3" d="100"/>
        <a:sy n="93" d="100"/>
      </p:scale>
      <p:origin x="0" y="18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18160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2117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398BEA9-7446-485C-A280-3CF4F22C2A32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518160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2117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9B29B33-1D1F-435C-BE86-A1B38594B4FC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12931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D265E-9E70-41DF-B377-0F1D1E733020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7085DE-43B0-4244-AD91-032172ABC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18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B45AB-F34B-3938-CC82-F82F99A3F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88633-F1AD-7129-7B09-8AD75F9A7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13D7DB-647A-AFEA-D6BD-A0C681738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1CCB4-3432-342D-9234-1E998EAB3D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7085DE-43B0-4244-AD91-032172ABC6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87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6A55A-0975-EDA8-286D-B94E6D60A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943F71-72E0-90D3-F600-C11535056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113BCA-0EC2-D84A-DDC9-296D8DE4A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269A74-4750-2937-825D-A7A30D75F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7085DE-43B0-4244-AD91-032172ABC6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46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9792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42836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73769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44151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5417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41531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7981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50755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53385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80553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740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55296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7295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7222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96332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80929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EFD08-FC3F-4BC0-A9C7-E0936B08422C}" type="datetimeFigureOut">
              <a:rPr lang="fa-IR" smtClean="0"/>
              <a:pPr/>
              <a:t>06/03/1448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42B5366-F259-4902-973F-90EE63A9B34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3375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1052736"/>
            <a:ext cx="5826719" cy="1584176"/>
          </a:xfrm>
        </p:spPr>
        <p:txBody>
          <a:bodyPr/>
          <a:lstStyle/>
          <a:p>
            <a:r>
              <a:rPr lang="en-US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Delayed Puberty</a:t>
            </a:r>
            <a:endParaRPr lang="fa-IR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7" y="3429000"/>
            <a:ext cx="6201738" cy="1718733"/>
          </a:xfrm>
        </p:spPr>
        <p:txBody>
          <a:bodyPr>
            <a:normAutofit/>
          </a:bodyPr>
          <a:lstStyle/>
          <a:p>
            <a:pPr algn="l" rtl="1"/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Homa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Ilkhanipoor</a:t>
            </a: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1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Pediatric Endocrinologist</a:t>
            </a:r>
          </a:p>
          <a:p>
            <a:pPr algn="l" rtl="1"/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Shiraz university of medical sciences</a:t>
            </a:r>
            <a:endParaRPr lang="fa-IR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6C3CB-8E09-D73A-309A-95CC0BE38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53AA1-CBFD-226C-0FC5-3E0C0E93F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18DE1-ED02-9DB5-80A7-FBA3C10E9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412776"/>
            <a:ext cx="6347714" cy="4628587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fa-IR" sz="2400" b="1" dirty="0">
                <a:cs typeface="B Nazanin" panose="00000400000000000000" pitchFamily="2" charset="-78"/>
              </a:rPr>
              <a:t>پسر 14 ساله ای به علت عدم بروز صفات ثانویه جنسی ارجاع داده شده است. در معاینه148 قد سانتی متر و وزن 46کیلوگرم می باشد. </a:t>
            </a:r>
            <a:r>
              <a:rPr lang="en-US" sz="2400" b="1" dirty="0">
                <a:cs typeface="B Nazanin" panose="00000400000000000000" pitchFamily="2" charset="-78"/>
              </a:rPr>
              <a:t>Pubic hair </a:t>
            </a:r>
            <a:r>
              <a:rPr lang="fa-IR" sz="2400" b="1" dirty="0">
                <a:cs typeface="B Nazanin" panose="00000400000000000000" pitchFamily="2" charset="-78"/>
              </a:rPr>
              <a:t> و </a:t>
            </a:r>
            <a:r>
              <a:rPr lang="en-US" sz="2400" b="1" dirty="0">
                <a:cs typeface="B Nazanin" panose="00000400000000000000" pitchFamily="2" charset="-78"/>
              </a:rPr>
              <a:t>Testes </a:t>
            </a:r>
            <a:r>
              <a:rPr lang="fa-IR" sz="2400" b="1" dirty="0">
                <a:cs typeface="B Nazanin" panose="00000400000000000000" pitchFamily="2" charset="-78"/>
              </a:rPr>
              <a:t> تانر 1 می باشد. </a:t>
            </a:r>
          </a:p>
          <a:p>
            <a:pPr algn="r" rtl="1">
              <a:buNone/>
            </a:pPr>
            <a:r>
              <a:rPr lang="fa-IR" sz="2400" b="1" dirty="0">
                <a:cs typeface="B Nazanin" panose="00000400000000000000" pitchFamily="2" charset="-78"/>
              </a:rPr>
              <a:t>1-آیا بیمار تاخیر بلوغ  دارد؟</a:t>
            </a:r>
          </a:p>
          <a:p>
            <a:pPr algn="r" rtl="1">
              <a:buNone/>
            </a:pPr>
            <a:r>
              <a:rPr lang="fa-IR" sz="2400" b="1" dirty="0">
                <a:cs typeface="B Nazanin" panose="00000400000000000000" pitchFamily="2" charset="-78"/>
              </a:rPr>
              <a:t>2-در صورت مثبت بودن پاسخ چه عللی برای تاخیر در بلوغ بیمار مطرح می شود؟</a:t>
            </a:r>
          </a:p>
          <a:p>
            <a:pPr algn="r" rtl="1">
              <a:buNone/>
            </a:pPr>
            <a:r>
              <a:rPr lang="fa-IR" sz="2400" b="1" dirty="0">
                <a:cs typeface="B Nazanin" panose="00000400000000000000" pitchFamily="2" charset="-78"/>
              </a:rPr>
              <a:t>3-چه نکاتی در هیستوری و معاینه مهم هست؟</a:t>
            </a:r>
          </a:p>
          <a:p>
            <a:pPr algn="r" rtl="1">
              <a:buNone/>
            </a:pPr>
            <a:r>
              <a:rPr lang="fa-IR" sz="2400" b="1" dirty="0">
                <a:cs typeface="B Nazanin" panose="00000400000000000000" pitchFamily="2" charset="-78"/>
              </a:rPr>
              <a:t>4-رویکرد تشخیصی</a:t>
            </a:r>
            <a:r>
              <a:rPr lang="en-US" sz="2400" b="1" dirty="0">
                <a:cs typeface="B Nazanin" panose="00000400000000000000" pitchFamily="2" charset="-78"/>
              </a:rPr>
              <a:t> </a:t>
            </a:r>
            <a:r>
              <a:rPr lang="fa-IR" sz="2400" b="1" dirty="0">
                <a:cs typeface="B Nazanin" panose="00000400000000000000" pitchFamily="2" charset="-78"/>
              </a:rPr>
              <a:t>و درمانی چگونه است؟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498118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C1BDE-E8FC-32C7-9CBC-901994432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79050-203F-1F13-EF98-1BDD4E574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813C6-5C10-1819-1259-D18E30F2A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2060848"/>
            <a:ext cx="7776863" cy="3880773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پسر17 ساله ای به علت تاخیر در بلوغ مراجعه کرده است. در معاینه،  بیضه ها </a:t>
            </a:r>
            <a:r>
              <a:rPr lang="fa-I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تانر</a:t>
            </a: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یک و موهای </a:t>
            </a:r>
            <a:r>
              <a:rPr lang="fa-I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پوبیک</a:t>
            </a: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مرحله 3می باشد. قد 173سانتی متر است  سابقه اختلال بویایی </a:t>
            </a:r>
            <a:r>
              <a:rPr lang="fa-I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داردو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FSH</a:t>
            </a: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,LH</a:t>
            </a: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بیمار در حد قبل از بلوغ می باشد.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None/>
            </a:pPr>
            <a:endParaRPr lang="fa-I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None/>
            </a:pP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چه عللی برای تاخیر در بلوغ وی مطرح می شود؟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None/>
            </a:pPr>
            <a:endParaRPr lang="fa-I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None/>
            </a:pP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نحوه برخورد برای رسیدن به تشخیص در این بیمار چگونه است</a:t>
            </a:r>
            <a:r>
              <a:rPr lang="fa-IR" sz="2000" b="1" dirty="0">
                <a:cs typeface="B Nazanin" panose="000004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2721927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fa-IR" b="1" dirty="0">
                <a:cs typeface="B Nazanin" panose="00000400000000000000" pitchFamily="2" charset="-78"/>
              </a:rPr>
              <a:t>دختر 15ساله ای به علت عدم بروز صفات ثانویه جنسی مراجعه کرده است. قد </a:t>
            </a:r>
            <a:endParaRPr lang="en-US" b="1" dirty="0">
              <a:cs typeface="B Nazanin" panose="00000400000000000000" pitchFamily="2" charset="-78"/>
            </a:endParaRPr>
          </a:p>
          <a:p>
            <a:pPr algn="r" rtl="1">
              <a:buNone/>
            </a:pPr>
            <a:r>
              <a:rPr lang="fa-IR" b="1" dirty="0">
                <a:cs typeface="B Nazanin" panose="00000400000000000000" pitchFamily="2" charset="-78"/>
              </a:rPr>
              <a:t> 138سانتی متر و وزن 39 کیلوگرم می باشد. برست </a:t>
            </a:r>
            <a:r>
              <a:rPr lang="fa-IR" b="1" dirty="0" err="1">
                <a:cs typeface="B Nazanin" panose="00000400000000000000" pitchFamily="2" charset="-78"/>
              </a:rPr>
              <a:t>تانر</a:t>
            </a:r>
            <a:r>
              <a:rPr lang="fa-IR" b="1" dirty="0">
                <a:cs typeface="B Nazanin" panose="00000400000000000000" pitchFamily="2" charset="-78"/>
              </a:rPr>
              <a:t> یک و موهای </a:t>
            </a:r>
            <a:r>
              <a:rPr lang="fa-IR" b="1" dirty="0" err="1">
                <a:cs typeface="B Nazanin" panose="00000400000000000000" pitchFamily="2" charset="-78"/>
              </a:rPr>
              <a:t>پوبیک</a:t>
            </a:r>
            <a:r>
              <a:rPr lang="fa-IR" b="1" dirty="0">
                <a:cs typeface="B Nazanin" panose="00000400000000000000" pitchFamily="2" charset="-78"/>
              </a:rPr>
              <a:t> مرحله 2می باشد. </a:t>
            </a:r>
            <a:r>
              <a:rPr lang="en-US" b="1" dirty="0">
                <a:cs typeface="B Nazanin" panose="00000400000000000000" pitchFamily="2" charset="-78"/>
              </a:rPr>
              <a:t>FSH</a:t>
            </a:r>
            <a:r>
              <a:rPr lang="fa-IR" b="1" dirty="0">
                <a:cs typeface="B Nazanin" panose="00000400000000000000" pitchFamily="2" charset="-78"/>
              </a:rPr>
              <a:t> و </a:t>
            </a:r>
            <a:r>
              <a:rPr lang="en-US" b="1" dirty="0">
                <a:cs typeface="B Nazanin" panose="00000400000000000000" pitchFamily="2" charset="-78"/>
              </a:rPr>
              <a:t>LH</a:t>
            </a:r>
            <a:r>
              <a:rPr lang="fa-IR" b="1" dirty="0">
                <a:cs typeface="B Nazanin" panose="00000400000000000000" pitchFamily="2" charset="-78"/>
              </a:rPr>
              <a:t> بیمار </a:t>
            </a:r>
            <a:endParaRPr lang="en-US" b="1" dirty="0">
              <a:cs typeface="B Nazanin" panose="00000400000000000000" pitchFamily="2" charset="-78"/>
            </a:endParaRPr>
          </a:p>
          <a:p>
            <a:pPr algn="r" rtl="1">
              <a:buNone/>
            </a:pPr>
            <a:endParaRPr lang="en-US" b="1" dirty="0">
              <a:cs typeface="B Nazanin" panose="00000400000000000000" pitchFamily="2" charset="-78"/>
            </a:endParaRPr>
          </a:p>
          <a:p>
            <a:pPr algn="r" rtl="1">
              <a:buNone/>
            </a:pPr>
            <a:r>
              <a:rPr lang="fa-IR" b="1" dirty="0">
                <a:cs typeface="B Nazanin" panose="00000400000000000000" pitchFamily="2" charset="-78"/>
              </a:rPr>
              <a:t>  افزایش یافته می باشد. چه عللی می تواند بلوغ دیررس در این بیمار ایجاد کند؟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266657" cy="731168"/>
          </a:xfrm>
        </p:spPr>
        <p:txBody>
          <a:bodyPr>
            <a:no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</a:t>
            </a:r>
            <a:endParaRPr lang="fa-I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918" y="1600200"/>
            <a:ext cx="8686800" cy="452596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 of sign of secondary sexual development:</a:t>
            </a:r>
          </a:p>
          <a:p>
            <a:pPr algn="l" rtl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1" algn="l" rtl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boys &gt; 14 years old</a:t>
            </a:r>
          </a:p>
          <a:p>
            <a:pPr lvl="1" algn="l" rtl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girls &gt; 13 years old</a:t>
            </a:r>
            <a:endParaRPr lang="fa-I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75184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delayed puberty </a:t>
            </a:r>
            <a:endParaRPr lang="fa-I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6561777" cy="4052523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Constitutional delay in growth and puberty  </a:t>
            </a: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Gonadotropin deficiency , secondary hypogonadism (hypogonadotropic – hypogonadism)</a:t>
            </a:r>
          </a:p>
          <a:p>
            <a:pPr algn="l" rtl="0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Gonadal failure (Hypergonadotropic hypogonadism) ,primary hypogonadism</a:t>
            </a:r>
          </a:p>
          <a:p>
            <a:pPr algn="l" rtl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a-I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Idiopathic or constitutional delay in growth and puberty </a:t>
            </a:r>
            <a:endParaRPr lang="fa-I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2160590"/>
            <a:ext cx="7202761" cy="4697410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common cause ,more common in boys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short (Ht &lt; 2 SD below the mean) 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Delayed bone age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family history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Adrenarche and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gonadarche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occur later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height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combination of genetic short stature and constitutional delay </a:t>
            </a:r>
            <a:endParaRPr lang="fa-I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6347713" cy="13208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Constitutional Delay of Growth</a:t>
            </a:r>
            <a:b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Puberty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6804914" cy="53340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r>
              <a:rPr lang="en-US" sz="8000" dirty="0"/>
              <a:t>I</a:t>
            </a:r>
            <a:r>
              <a:rPr lang="en-US" sz="9600" dirty="0"/>
              <a:t>. </a:t>
            </a:r>
            <a:r>
              <a:rPr lang="en-US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history of systemic illness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nutrition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Normal physical examination, including body proportions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Normal thyroid and growth hormone levels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lab W/U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Height :&lt;=;3rdpercentile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but with normal growth rate 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Delayed puberty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Delayed bone age</a:t>
            </a:r>
          </a:p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9, </a:t>
            </a:r>
            <a:r>
              <a:rPr lang="en-US" sz="9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predicted adult heig</a:t>
            </a:r>
            <a:r>
              <a:rPr lang="en-US" sz="9600" dirty="0">
                <a:solidFill>
                  <a:srgbClr val="FF0000"/>
                </a:solidFill>
              </a:rPr>
              <a:t>ht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479122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405DB-79E6-ADA9-5AA3-5E83733BD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88640"/>
            <a:ext cx="6347713" cy="174176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Idiopathic Constitutional Delay of Growth and Puberty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C5DC0-C370-D6D8-A630-E0D4C3CCA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72816"/>
            <a:ext cx="6347714" cy="4268547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 but normal for bone age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 history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 immaturity with slow tempo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Delayed bone age ( 12- 14 boys, 11-13 girls)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Sexual development 1 year after</a:t>
            </a:r>
            <a:r>
              <a:rPr lang="fa-I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LH rises to GnRH </a:t>
            </a:r>
          </a:p>
        </p:txBody>
      </p:sp>
    </p:spTree>
    <p:extLst>
      <p:ext uri="{BB962C8B-B14F-4D97-AF65-F5344CB8AC3E}">
        <p14:creationId xmlns:p14="http://schemas.microsoft.com/office/powerpoint/2010/main" val="2101549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06B30-D4C4-4831-78EC-2C246C9D6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078E7-5A54-BDB6-DFF6-86D916900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036E-3145-A9CA-C507-F3A3C8ADA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412776"/>
            <a:ext cx="6347714" cy="4628587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fa-IR" sz="2400" b="1" dirty="0">
                <a:cs typeface="B Nazanin" panose="00000400000000000000" pitchFamily="2" charset="-78"/>
              </a:rPr>
              <a:t>پسر 14 ساله ای به علت عدم بروز صفات ثانویه جنسی ارجاع داده شده است. در معاینه148 قد سانتی متر و وزن 46کیلوگرم می باشد. </a:t>
            </a:r>
            <a:r>
              <a:rPr lang="en-US" sz="2400" b="1" dirty="0">
                <a:cs typeface="B Nazanin" panose="00000400000000000000" pitchFamily="2" charset="-78"/>
              </a:rPr>
              <a:t>Pubic hair </a:t>
            </a:r>
            <a:r>
              <a:rPr lang="fa-IR" sz="2400" b="1" dirty="0">
                <a:cs typeface="B Nazanin" panose="00000400000000000000" pitchFamily="2" charset="-78"/>
              </a:rPr>
              <a:t> و </a:t>
            </a:r>
            <a:r>
              <a:rPr lang="en-US" sz="2400" b="1" dirty="0">
                <a:cs typeface="B Nazanin" panose="00000400000000000000" pitchFamily="2" charset="-78"/>
              </a:rPr>
              <a:t>Testes </a:t>
            </a:r>
            <a:r>
              <a:rPr lang="fa-IR" sz="2400" b="1" dirty="0">
                <a:cs typeface="B Nazanin" panose="00000400000000000000" pitchFamily="2" charset="-78"/>
              </a:rPr>
              <a:t> تانر 1 می باشد. </a:t>
            </a:r>
          </a:p>
          <a:p>
            <a:pPr algn="r" rtl="1">
              <a:buNone/>
            </a:pPr>
            <a:r>
              <a:rPr lang="fa-IR" sz="2400" b="1" dirty="0">
                <a:cs typeface="B Nazanin" panose="00000400000000000000" pitchFamily="2" charset="-78"/>
              </a:rPr>
              <a:t>1-آیا بیمار تاخیر بلوغ  دارد؟</a:t>
            </a:r>
          </a:p>
          <a:p>
            <a:pPr algn="r" rtl="1">
              <a:buNone/>
            </a:pPr>
            <a:r>
              <a:rPr lang="fa-IR" sz="2400" b="1" dirty="0">
                <a:cs typeface="B Nazanin" panose="00000400000000000000" pitchFamily="2" charset="-78"/>
              </a:rPr>
              <a:t>2-در صورت مثبت بودن پاسخ چه عللی برای تاخیر در بلوغ بیمار مطرح می شود؟</a:t>
            </a:r>
          </a:p>
          <a:p>
            <a:pPr algn="r" rtl="1">
              <a:buNone/>
            </a:pPr>
            <a:r>
              <a:rPr lang="fa-IR" sz="2400" b="1" dirty="0">
                <a:cs typeface="B Nazanin" panose="00000400000000000000" pitchFamily="2" charset="-78"/>
              </a:rPr>
              <a:t>3-چه نکاتی در هیستوری و معاینه مهم هست؟</a:t>
            </a:r>
          </a:p>
          <a:p>
            <a:pPr algn="r" rtl="1">
              <a:buNone/>
            </a:pPr>
            <a:r>
              <a:rPr lang="fa-IR" sz="2400" b="1" dirty="0">
                <a:cs typeface="B Nazanin" panose="00000400000000000000" pitchFamily="2" charset="-78"/>
              </a:rPr>
              <a:t>4-رویکرد تشخیصی</a:t>
            </a:r>
            <a:r>
              <a:rPr lang="en-US" sz="2400" b="1" dirty="0">
                <a:cs typeface="B Nazanin" panose="00000400000000000000" pitchFamily="2" charset="-78"/>
              </a:rPr>
              <a:t> </a:t>
            </a:r>
            <a:r>
              <a:rPr lang="fa-IR" sz="2400" b="1" dirty="0">
                <a:cs typeface="B Nazanin" panose="00000400000000000000" pitchFamily="2" charset="-78"/>
              </a:rPr>
              <a:t>و درمانی چگونه است؟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73980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18916-7225-75EE-0348-C8656F153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7978-D612-1A27-BC80-BD15E6AD0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presented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BE782-3E86-F68F-A611-4847562CF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772816"/>
            <a:ext cx="6347714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delivery, BW=3400 gr without any problem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history of delayed puberty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height velocity, short stature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general and neurologic P/E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Puberty Stages 1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olfaction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proportions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LH, FSH ,Testosterone Prepubertal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Prolactin and TFT normal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Bone age 11.5 years old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997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History, P/E and Lab W/U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DX: constitutional delay in growth and puberty</a:t>
            </a:r>
          </a:p>
          <a:p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Plan:</a:t>
            </a:r>
            <a:r>
              <a:rPr lang="en-US" sz="32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Reassurance and follow-up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374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Hypogonadotropic hypogonadism (Gonadotropin deficiency) </a:t>
            </a:r>
            <a:endParaRPr lang="fa-I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72098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CNS disorders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Tumor 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infections lesion 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Vascular abnormalities of CNS 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Radiation therapy 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 trauma 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Lymphocytic hypophysitis </a:t>
            </a:r>
          </a:p>
          <a:p>
            <a:pPr algn="l" rtl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Isolated gonadotropin deficiency 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Kallmann's syndrome (with or without anosmia) 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LHRH receptor mutation 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Congenital adrenal hypoplasia </a:t>
            </a:r>
          </a:p>
          <a:p>
            <a:pPr algn="l" rt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Isolated LH deficiency </a:t>
            </a:r>
          </a:p>
          <a:p>
            <a:pPr algn="l" rt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Genetic forms of multiple pituitary hormone deficiencies  </a:t>
            </a:r>
            <a:endParaRPr lang="fa-I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>
              <a:buNone/>
            </a:pPr>
            <a:endParaRPr lang="fa-IR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8346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Miscellaneous disorders</a:t>
            </a:r>
            <a:endParaRPr lang="fa-I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86412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Prader – Willi syndrome </a:t>
            </a:r>
          </a:p>
          <a:p>
            <a:pPr algn="l"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Laurence – Moon and Bardet - Biedl syndrome </a:t>
            </a:r>
          </a:p>
          <a:p>
            <a:pPr algn="l" rtl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gonadotropin deficiency </a:t>
            </a:r>
          </a:p>
          <a:p>
            <a:pPr algn="l" rt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 systemic disease and malnutrition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Anorexia nervosa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Hypothyroidism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Diabetes mellitus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Hyperprolactinemia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Marijuana use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Gaucher's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disease </a:t>
            </a:r>
          </a:p>
          <a:p>
            <a:pPr marL="0" indent="0" algn="l" rt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6CACE-4E1D-D9C3-8CE2-4C83CAE45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09120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Isolated gonadotropin deficiency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BDE63-4254-E854-1E2E-6C33CD3F7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00808"/>
            <a:ext cx="6347714" cy="434055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Males&gt; females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Sporadic or familial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Tall adult height if untreated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Eunuchoid proportions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Delayed bone age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testes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adrenarche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Anosmia or hyposmia 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abnormalities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308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8CF9C-6842-5F09-76D5-468EBD11E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547CD-A1D1-3052-2358-9D980D22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0E445-46E3-9BB1-16BC-7C930521D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2060848"/>
            <a:ext cx="7776863" cy="3880773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پسر17 ساله ای به علت تاخیر در بلوغ مراجعه کرده است. در معاینه،  بیضه ها </a:t>
            </a:r>
            <a:r>
              <a:rPr lang="fa-I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تانر</a:t>
            </a: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یک و موهای </a:t>
            </a:r>
            <a:r>
              <a:rPr lang="fa-I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پوبیک</a:t>
            </a: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مرحله 3می باشد. قد 173سانتی متر است  سابقه اختلال بویایی </a:t>
            </a:r>
            <a:r>
              <a:rPr lang="fa-IR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داردو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FSH</a:t>
            </a: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,LH</a:t>
            </a: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بیمار در حد قبل از بلوغ می باشد.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None/>
            </a:pPr>
            <a:endParaRPr lang="fa-I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None/>
            </a:pP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چه عللی برای تاخیر در بلوغ وی مطرح می شود؟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None/>
            </a:pPr>
            <a:endParaRPr lang="fa-I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buNone/>
            </a:pPr>
            <a:r>
              <a:rPr lang="fa-I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نحوه برخورد برای رسیدن به تشخیص در این بیمار چگونه است</a:t>
            </a:r>
            <a:r>
              <a:rPr lang="fa-IR" sz="2000" b="1" dirty="0">
                <a:cs typeface="B Nazanin" panose="000004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900642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A4509-FBF2-AD74-0F57-58867CD1F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BD0F4-D7EC-7CCB-FDF0-CD8E0F365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Hx,P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 and Lab W/U: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Hyposmia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UDT, micropenis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Tall stature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Eunichoid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testes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Pubic hair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level of LH ,FSH, Testosterone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3634D-E55C-CFE5-5834-46EA66701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8F721-553E-1C59-5767-AA709B348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History, P/E and Lab W/U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6FA70-A8E8-CCCF-318B-80AA2C1FD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DX: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Isolated gonadotropin deficiency </a:t>
            </a:r>
            <a:endParaRPr lang="en-US" sz="35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Plan:???</a:t>
            </a:r>
          </a:p>
        </p:txBody>
      </p:sp>
    </p:spTree>
    <p:extLst>
      <p:ext uri="{BB962C8B-B14F-4D97-AF65-F5344CB8AC3E}">
        <p14:creationId xmlns:p14="http://schemas.microsoft.com/office/powerpoint/2010/main" val="2187106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Hypergonadotropic hypogonadism (gonadal failure</a:t>
            </a:r>
            <a:r>
              <a:rPr lang="en-US" dirty="0"/>
              <a:t>) 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844824"/>
            <a:ext cx="6347714" cy="4196539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males </a:t>
            </a:r>
          </a:p>
          <a:p>
            <a:pPr algn="l" rtl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Klinefelter's syndrome </a:t>
            </a:r>
          </a:p>
          <a:p>
            <a:pPr algn="l" rtl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Trauma, surgery </a:t>
            </a:r>
          </a:p>
          <a:p>
            <a:pPr algn="l" rtl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Chemotherapy </a:t>
            </a:r>
          </a:p>
          <a:p>
            <a:pPr algn="l" rtl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Radiation therapy </a:t>
            </a:r>
          </a:p>
          <a:p>
            <a:pPr algn="l" rtl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Testicular steroid biosynthetic defects  </a:t>
            </a:r>
          </a:p>
          <a:p>
            <a:pPr algn="l" rtl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LH – receptor mutation </a:t>
            </a:r>
          </a:p>
          <a:p>
            <a:pPr algn="l" rtl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Anorchia and cryptorchidism </a:t>
            </a:r>
            <a:endParaRPr lang="fa-I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F6E6A-D004-F66A-31AC-187DB3E84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0"/>
            <a:ext cx="6347713" cy="126876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Hypergonadotropic hypogonadism (gonadal failure)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427CC-DEDB-7ECF-1F31-0E05BE703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268760"/>
            <a:ext cx="6347714" cy="4700595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females</a:t>
            </a:r>
          </a:p>
          <a:p>
            <a:pPr>
              <a:buNone/>
            </a:pPr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Gonadal dysgenesis (Turner syndrome)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Aromatase deficiency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ovarian failure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Radiation therapy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Chemotherapy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Autoimmune oophoritis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Galactosemia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FSH receptor mutation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Trauma / surgery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Noonan's syndrome </a:t>
            </a:r>
          </a:p>
          <a:p>
            <a:pPr>
              <a:buNone/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Ovarian steroid biosynthetic defects</a:t>
            </a:r>
            <a:r>
              <a:rPr lang="en-US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293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4E08E-4B53-9CCC-C662-F1B68139E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1FB09-72DD-9826-37AF-960ACE74B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6F9EF-B2AB-2D11-3824-BA433BA7E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</a:pPr>
            <a:r>
              <a:rPr lang="fa-IR" b="1" dirty="0">
                <a:cs typeface="B Nazanin" panose="00000400000000000000" pitchFamily="2" charset="-78"/>
              </a:rPr>
              <a:t>دختر 15ساله ای به علت عدم بروز صفات ثانویه جنسی مراجعه کرده است. قد </a:t>
            </a:r>
            <a:endParaRPr lang="en-US" b="1" dirty="0">
              <a:cs typeface="B Nazanin" panose="00000400000000000000" pitchFamily="2" charset="-78"/>
            </a:endParaRPr>
          </a:p>
          <a:p>
            <a:pPr algn="r" rtl="1">
              <a:buNone/>
            </a:pPr>
            <a:r>
              <a:rPr lang="fa-IR" b="1" dirty="0">
                <a:cs typeface="B Nazanin" panose="00000400000000000000" pitchFamily="2" charset="-78"/>
              </a:rPr>
              <a:t> 138سانتی متر و وزن 39 کیلوگرم می باشد. برست </a:t>
            </a:r>
            <a:r>
              <a:rPr lang="fa-IR" b="1" dirty="0" err="1">
                <a:cs typeface="B Nazanin" panose="00000400000000000000" pitchFamily="2" charset="-78"/>
              </a:rPr>
              <a:t>تانر</a:t>
            </a:r>
            <a:r>
              <a:rPr lang="fa-IR" b="1" dirty="0">
                <a:cs typeface="B Nazanin" panose="00000400000000000000" pitchFamily="2" charset="-78"/>
              </a:rPr>
              <a:t> یک و موهای </a:t>
            </a:r>
            <a:r>
              <a:rPr lang="fa-IR" b="1" dirty="0" err="1">
                <a:cs typeface="B Nazanin" panose="00000400000000000000" pitchFamily="2" charset="-78"/>
              </a:rPr>
              <a:t>پوبیک</a:t>
            </a:r>
            <a:r>
              <a:rPr lang="fa-IR" b="1" dirty="0">
                <a:cs typeface="B Nazanin" panose="00000400000000000000" pitchFamily="2" charset="-78"/>
              </a:rPr>
              <a:t> مرحله 2می باشد. </a:t>
            </a:r>
            <a:r>
              <a:rPr lang="en-US" b="1" dirty="0">
                <a:cs typeface="B Nazanin" panose="00000400000000000000" pitchFamily="2" charset="-78"/>
              </a:rPr>
              <a:t>FSH</a:t>
            </a:r>
            <a:r>
              <a:rPr lang="fa-IR" b="1" dirty="0">
                <a:cs typeface="B Nazanin" panose="00000400000000000000" pitchFamily="2" charset="-78"/>
              </a:rPr>
              <a:t> و </a:t>
            </a:r>
            <a:r>
              <a:rPr lang="en-US" b="1" dirty="0">
                <a:cs typeface="B Nazanin" panose="00000400000000000000" pitchFamily="2" charset="-78"/>
              </a:rPr>
              <a:t>LH</a:t>
            </a:r>
            <a:r>
              <a:rPr lang="fa-IR" b="1" dirty="0">
                <a:cs typeface="B Nazanin" panose="00000400000000000000" pitchFamily="2" charset="-78"/>
              </a:rPr>
              <a:t> بیمار </a:t>
            </a:r>
            <a:endParaRPr lang="en-US" b="1" dirty="0">
              <a:cs typeface="B Nazanin" panose="00000400000000000000" pitchFamily="2" charset="-78"/>
            </a:endParaRPr>
          </a:p>
          <a:p>
            <a:pPr algn="r" rtl="1">
              <a:buNone/>
            </a:pPr>
            <a:endParaRPr lang="en-US" b="1" dirty="0">
              <a:cs typeface="B Nazanin" panose="00000400000000000000" pitchFamily="2" charset="-78"/>
            </a:endParaRPr>
          </a:p>
          <a:p>
            <a:pPr algn="r" rtl="1">
              <a:buNone/>
            </a:pPr>
            <a:r>
              <a:rPr lang="fa-IR" b="1" dirty="0">
                <a:cs typeface="B Nazanin" panose="00000400000000000000" pitchFamily="2" charset="-78"/>
              </a:rPr>
              <a:t>  افزایش یافته می باشد. چه عللی می تواند بلوغ دیررس در این بیمار ایجاد کند؟ </a:t>
            </a:r>
          </a:p>
        </p:txBody>
      </p:sp>
    </p:spTree>
    <p:extLst>
      <p:ext uri="{BB962C8B-B14F-4D97-AF65-F5344CB8AC3E}">
        <p14:creationId xmlns:p14="http://schemas.microsoft.com/office/powerpoint/2010/main" val="3410488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1F9FF-9FA6-0F39-0B2F-CE632D0D4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3A07B-BA32-A116-C6F3-A9F13A4EC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presented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951E3-6ED1-7311-E6CE-B92827AC4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772816"/>
            <a:ext cx="6347714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Hx,P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 and lab W/u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stature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 of neck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Cubitus valgus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LH, FSH elevated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12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8F57D-C087-C67B-4715-825A3656A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F48A2-98D1-99FA-1862-2B9B92193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History, P/E and Lab W/U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ECF14-5DA8-DF9B-7D6D-DCFAEAEAD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DX:Turner Syndrome</a:t>
            </a:r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Plan:???</a:t>
            </a:r>
          </a:p>
        </p:txBody>
      </p:sp>
    </p:spTree>
    <p:extLst>
      <p:ext uri="{BB962C8B-B14F-4D97-AF65-F5344CB8AC3E}">
        <p14:creationId xmlns:p14="http://schemas.microsoft.com/office/powerpoint/2010/main" val="4129792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علائم کمبود هورمون رشد در کودکان چیست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1" y="0"/>
            <a:ext cx="90677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flipH="1">
            <a:off x="76196" y="152400"/>
            <a:ext cx="31242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240363802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915</TotalTime>
  <Words>978</Words>
  <Application>Microsoft Office PowerPoint</Application>
  <PresentationFormat>On-screen Show (4:3)</PresentationFormat>
  <Paragraphs>169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Aptos</vt:lpstr>
      <vt:lpstr>Arial</vt:lpstr>
      <vt:lpstr>B Nazanin</vt:lpstr>
      <vt:lpstr>Calibri</vt:lpstr>
      <vt:lpstr>Times New Roman</vt:lpstr>
      <vt:lpstr>Trebuchet MS</vt:lpstr>
      <vt:lpstr>Wingdings 3</vt:lpstr>
      <vt:lpstr>Facet</vt:lpstr>
      <vt:lpstr>Delayed Puberty</vt:lpstr>
      <vt:lpstr>PowerPoint Presentation</vt:lpstr>
      <vt:lpstr>PowerPoint Presentation</vt:lpstr>
      <vt:lpstr>PowerPoint Presentation</vt:lpstr>
      <vt:lpstr>Definition</vt:lpstr>
      <vt:lpstr>Classification of delayed puberty </vt:lpstr>
      <vt:lpstr>Idiopathic or constitutional delay in growth and puberty </vt:lpstr>
      <vt:lpstr>Constitutional Delay of Growth and Puberty </vt:lpstr>
      <vt:lpstr>Idiopathic Constitutional Delay of Growth and Puberty </vt:lpstr>
      <vt:lpstr>PowerPoint Presentation</vt:lpstr>
      <vt:lpstr>The presented Case</vt:lpstr>
      <vt:lpstr>Based on History, P/E and Lab W/U</vt:lpstr>
      <vt:lpstr>Hypogonadotropic hypogonadism (Gonadotropin deficiency) </vt:lpstr>
      <vt:lpstr>Miscellaneous disorders</vt:lpstr>
      <vt:lpstr>Isolated gonadotropin deficiency  </vt:lpstr>
      <vt:lpstr>PowerPoint Presentation</vt:lpstr>
      <vt:lpstr>PowerPoint Presentation</vt:lpstr>
      <vt:lpstr>Based on History, P/E and Lab W/U</vt:lpstr>
      <vt:lpstr>Hypergonadotropic hypogonadism (gonadal failure) </vt:lpstr>
      <vt:lpstr>Hypergonadotropic hypogonadism (gonadal failure) </vt:lpstr>
      <vt:lpstr>PowerPoint Presentation</vt:lpstr>
      <vt:lpstr>The presented Case</vt:lpstr>
      <vt:lpstr>Based on History, P/E and Lab W/U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Delayed Puberty</dc:title>
  <dc:creator>Admin</dc:creator>
  <cp:lastModifiedBy>Hossein B.</cp:lastModifiedBy>
  <cp:revision>159</cp:revision>
  <dcterms:created xsi:type="dcterms:W3CDTF">2014-02-15T05:08:04Z</dcterms:created>
  <dcterms:modified xsi:type="dcterms:W3CDTF">2026-08-19T09:00:09Z</dcterms:modified>
</cp:coreProperties>
</file>