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315" r:id="rId5"/>
    <p:sldId id="316" r:id="rId6"/>
    <p:sldId id="317" r:id="rId7"/>
    <p:sldId id="318" r:id="rId8"/>
    <p:sldId id="262" r:id="rId9"/>
    <p:sldId id="259" r:id="rId10"/>
    <p:sldId id="260" r:id="rId11"/>
    <p:sldId id="261" r:id="rId12"/>
    <p:sldId id="326" r:id="rId13"/>
    <p:sldId id="327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323" r:id="rId31"/>
    <p:sldId id="324" r:id="rId32"/>
    <p:sldId id="328" r:id="rId33"/>
    <p:sldId id="329" r:id="rId34"/>
    <p:sldId id="330" r:id="rId35"/>
    <p:sldId id="331" r:id="rId36"/>
    <p:sldId id="332" r:id="rId37"/>
    <p:sldId id="279" r:id="rId38"/>
    <p:sldId id="284" r:id="rId39"/>
    <p:sldId id="285" r:id="rId40"/>
    <p:sldId id="286" r:id="rId41"/>
    <p:sldId id="287" r:id="rId42"/>
    <p:sldId id="288" r:id="rId43"/>
    <p:sldId id="289" r:id="rId44"/>
    <p:sldId id="290" r:id="rId45"/>
    <p:sldId id="291" r:id="rId46"/>
    <p:sldId id="292" r:id="rId47"/>
    <p:sldId id="293" r:id="rId48"/>
    <p:sldId id="322" r:id="rId49"/>
    <p:sldId id="296" r:id="rId50"/>
    <p:sldId id="297" r:id="rId51"/>
    <p:sldId id="298" r:id="rId52"/>
    <p:sldId id="299" r:id="rId53"/>
    <p:sldId id="300" r:id="rId54"/>
    <p:sldId id="301" r:id="rId55"/>
    <p:sldId id="325" r:id="rId56"/>
    <p:sldId id="302" r:id="rId57"/>
    <p:sldId id="303" r:id="rId58"/>
    <p:sldId id="304" r:id="rId59"/>
    <p:sldId id="305" r:id="rId60"/>
    <p:sldId id="306" r:id="rId61"/>
    <p:sldId id="307" r:id="rId62"/>
    <p:sldId id="308" r:id="rId63"/>
    <p:sldId id="309" r:id="rId64"/>
    <p:sldId id="310" r:id="rId65"/>
    <p:sldId id="311" r:id="rId66"/>
    <p:sldId id="312" r:id="rId67"/>
    <p:sldId id="313" r:id="rId68"/>
    <p:sldId id="333" r:id="rId6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758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slide" Target="slides/slide49.xml" /><Relationship Id="rId55" Type="http://schemas.openxmlformats.org/officeDocument/2006/relationships/slide" Target="slides/slide54.xml" /><Relationship Id="rId63" Type="http://schemas.openxmlformats.org/officeDocument/2006/relationships/slide" Target="slides/slide62.xml" /><Relationship Id="rId68" Type="http://schemas.openxmlformats.org/officeDocument/2006/relationships/slide" Target="slides/slide67.xml" /><Relationship Id="rId7" Type="http://schemas.openxmlformats.org/officeDocument/2006/relationships/slide" Target="slides/slide6.xml" /><Relationship Id="rId71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9" Type="http://schemas.openxmlformats.org/officeDocument/2006/relationships/slide" Target="slides/slide28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3" Type="http://schemas.openxmlformats.org/officeDocument/2006/relationships/slide" Target="slides/slide52.xml" /><Relationship Id="rId58" Type="http://schemas.openxmlformats.org/officeDocument/2006/relationships/slide" Target="slides/slide57.xml" /><Relationship Id="rId66" Type="http://schemas.openxmlformats.org/officeDocument/2006/relationships/slide" Target="slides/slide65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57" Type="http://schemas.openxmlformats.org/officeDocument/2006/relationships/slide" Target="slides/slide56.xml" /><Relationship Id="rId61" Type="http://schemas.openxmlformats.org/officeDocument/2006/relationships/slide" Target="slides/slide60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slide" Target="slides/slide51.xml" /><Relationship Id="rId60" Type="http://schemas.openxmlformats.org/officeDocument/2006/relationships/slide" Target="slides/slide59.xml" /><Relationship Id="rId65" Type="http://schemas.openxmlformats.org/officeDocument/2006/relationships/slide" Target="slides/slide64.xml" /><Relationship Id="rId73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56" Type="http://schemas.openxmlformats.org/officeDocument/2006/relationships/slide" Target="slides/slide55.xml" /><Relationship Id="rId64" Type="http://schemas.openxmlformats.org/officeDocument/2006/relationships/slide" Target="slides/slide63.xml" /><Relationship Id="rId69" Type="http://schemas.openxmlformats.org/officeDocument/2006/relationships/slide" Target="slides/slide68.xml" /><Relationship Id="rId8" Type="http://schemas.openxmlformats.org/officeDocument/2006/relationships/slide" Target="slides/slide7.xml" /><Relationship Id="rId51" Type="http://schemas.openxmlformats.org/officeDocument/2006/relationships/slide" Target="slides/slide50.xml" /><Relationship Id="rId72" Type="http://schemas.openxmlformats.org/officeDocument/2006/relationships/theme" Target="theme/theme1.xml" /><Relationship Id="rId3" Type="http://schemas.openxmlformats.org/officeDocument/2006/relationships/slide" Target="slides/slide2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59" Type="http://schemas.openxmlformats.org/officeDocument/2006/relationships/slide" Target="slides/slide58.xml" /><Relationship Id="rId67" Type="http://schemas.openxmlformats.org/officeDocument/2006/relationships/slide" Target="slides/slide66.xml" /><Relationship Id="rId20" Type="http://schemas.openxmlformats.org/officeDocument/2006/relationships/slide" Target="slides/slide19.xml" /><Relationship Id="rId41" Type="http://schemas.openxmlformats.org/officeDocument/2006/relationships/slide" Target="slides/slide40.xml" /><Relationship Id="rId54" Type="http://schemas.openxmlformats.org/officeDocument/2006/relationships/slide" Target="slides/slide53.xml" /><Relationship Id="rId62" Type="http://schemas.openxmlformats.org/officeDocument/2006/relationships/slide" Target="slides/slide61.xml" /><Relationship Id="rId7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30632" y="91440"/>
            <a:ext cx="12191695" cy="6858000"/>
          </a:xfrm>
          <a:prstGeom prst="rect">
            <a:avLst/>
          </a:prstGeom>
          <a:solidFill>
            <a:srgbClr val="142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600200"/>
            <a:ext cx="1060704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Aptos"/>
              </a:defRPr>
            </a:pPr>
            <a:r>
              <a:rPr dirty="0"/>
              <a:t>Diagnosis &amp; Treatment of</a:t>
            </a:r>
            <a:br>
              <a:rPr dirty="0"/>
            </a:br>
            <a:r>
              <a:rPr dirty="0"/>
              <a:t>Precocious Puberty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4069080"/>
            <a:ext cx="7885044" cy="19389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D2E1E6"/>
                </a:solidFill>
                <a:latin typeface="Aptos"/>
              </a:defRPr>
            </a:pPr>
            <a:r>
              <a:rPr dirty="0"/>
              <a:t>A practical approach to diagnosis, treatment selection and monitoring</a:t>
            </a:r>
            <a:endParaRPr lang="en-US" dirty="0"/>
          </a:p>
          <a:p>
            <a:pPr>
              <a:defRPr sz="2000">
                <a:solidFill>
                  <a:srgbClr val="D2E1E6"/>
                </a:solidFill>
                <a:latin typeface="Aptos"/>
              </a:defRPr>
            </a:pPr>
            <a:endParaRPr lang="en-US" dirty="0"/>
          </a:p>
          <a:p>
            <a:pPr>
              <a:defRPr sz="2000">
                <a:solidFill>
                  <a:srgbClr val="D2E1E6"/>
                </a:solidFill>
                <a:latin typeface="Aptos"/>
              </a:defRPr>
            </a:pPr>
            <a:endParaRPr lang="en-US" dirty="0"/>
          </a:p>
          <a:p>
            <a:pPr algn="ctr">
              <a:defRPr sz="2000">
                <a:solidFill>
                  <a:srgbClr val="D2E1E6"/>
                </a:solidFill>
                <a:latin typeface="Aptos"/>
              </a:defRPr>
            </a:pPr>
            <a:r>
              <a:rPr lang="en-US" dirty="0"/>
              <a:t>Dr. Hossein </a:t>
            </a:r>
            <a:r>
              <a:rPr lang="en-US" dirty="0" err="1"/>
              <a:t>Moravej</a:t>
            </a:r>
            <a:endParaRPr lang="en-US" dirty="0"/>
          </a:p>
          <a:p>
            <a:pPr algn="ctr">
              <a:defRPr sz="2000">
                <a:solidFill>
                  <a:srgbClr val="D2E1E6"/>
                </a:solidFill>
                <a:latin typeface="Aptos"/>
              </a:defRPr>
            </a:pPr>
            <a:r>
              <a:rPr lang="en-US" dirty="0"/>
              <a:t>Professor of Pediatric Endocrinology &amp; Metabolism</a:t>
            </a:r>
          </a:p>
          <a:p>
            <a:pPr algn="ctr">
              <a:defRPr sz="2000">
                <a:solidFill>
                  <a:srgbClr val="D2E1E6"/>
                </a:solidFill>
                <a:latin typeface="Aptos"/>
              </a:defRPr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Diagnosis of Precocious Puberty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25880"/>
            <a:ext cx="5394960" cy="4526280"/>
          </a:xfrm>
          <a:prstGeom prst="roundRect">
            <a:avLst/>
          </a:prstGeom>
          <a:solidFill>
            <a:srgbClr val="E6F5F5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0392" y="1572768"/>
            <a:ext cx="4892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4263F"/>
                </a:solidFill>
                <a:latin typeface="Aptos"/>
              </a:defRPr>
            </a:pPr>
            <a:r>
              <a:t>Girls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392" y="2057400"/>
            <a:ext cx="489204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t>• Secondary sexual characteristics before age 8 years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325880"/>
            <a:ext cx="5394960" cy="4526280"/>
          </a:xfrm>
          <a:prstGeom prst="roundRect">
            <a:avLst/>
          </a:prstGeom>
          <a:solidFill>
            <a:srgbClr val="FAF3E0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28232" y="1572768"/>
            <a:ext cx="4892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4263F"/>
                </a:solidFill>
                <a:latin typeface="Aptos"/>
              </a:defRPr>
            </a:pPr>
            <a:r>
              <a:t>Boys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28232" y="2057400"/>
            <a:ext cx="489204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t>• Secondary sexual characteristics before age 9 years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2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B32A09B-33EC-622D-D407-211DF619C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9937" y="2618803"/>
            <a:ext cx="2748534" cy="274853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91E8EA8-7B61-FF31-1971-D31B8B02BD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8825" y="2665856"/>
            <a:ext cx="2654428" cy="26544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Pubertal Tanner Stages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508760"/>
            <a:ext cx="10652760" cy="2743200"/>
          </a:xfrm>
          <a:prstGeom prst="roundRect">
            <a:avLst/>
          </a:prstGeom>
          <a:solidFill>
            <a:srgbClr val="E6F5F5"/>
          </a:solidFill>
          <a:ln>
            <a:solidFill>
              <a:srgbClr val="0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828800"/>
            <a:ext cx="10058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4263F"/>
                </a:solidFill>
                <a:latin typeface="Aptos"/>
              </a:defRPr>
            </a:pPr>
            <a:r>
              <a:t>Clinical assessment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468880"/>
            <a:ext cx="1005840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26303C"/>
                </a:solidFill>
                <a:latin typeface="Aptos"/>
              </a:defRPr>
            </a:pPr>
            <a:r>
              <a:t>Tanner staging remains the foundation for documenting pubertal development and tracking progression.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2700" b="1">
                <a:solidFill>
                  <a:srgbClr val="19304E"/>
                </a:solidFill>
                <a:latin typeface="Arial"/>
              </a:defRPr>
            </a:pPr>
            <a:r>
              <a:t>Tanner Stages — Girls: Breast Development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04672"/>
            <a:ext cx="1078992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200" b="0">
                <a:solidFill>
                  <a:srgbClr val="69788C"/>
                </a:solidFill>
                <a:latin typeface="Arial"/>
              </a:defRPr>
            </a:pPr>
            <a:r>
              <a:t>Clinical examination findings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207008"/>
            <a:ext cx="914400" cy="54864"/>
          </a:xfrm>
          <a:prstGeom prst="rect">
            <a:avLst/>
          </a:prstGeom>
          <a:solidFill>
            <a:srgbClr val="CD5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94360" y="1444752"/>
            <a:ext cx="5303520" cy="1389888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444752"/>
            <a:ext cx="64008" cy="1389888"/>
          </a:xfrm>
          <a:prstGeom prst="rect">
            <a:avLst/>
          </a:prstGeom>
          <a:solidFill>
            <a:srgbClr val="CD5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95528" y="1572768"/>
            <a:ext cx="4937759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500" b="1">
                <a:solidFill>
                  <a:srgbClr val="CD5B82"/>
                </a:solidFill>
                <a:latin typeface="Arial"/>
              </a:defRPr>
            </a:pPr>
            <a:r>
              <a:t>B1 — Prepubertal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1947672"/>
            <a:ext cx="4937759" cy="7955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150" b="0">
                <a:solidFill>
                  <a:srgbClr val="262D37"/>
                </a:solidFill>
                <a:latin typeface="Arial"/>
              </a:defRPr>
            </a:pPr>
            <a:r>
              <a:t>No palpable breast glandular tissue.</a:t>
            </a:r>
            <a:br/>
            <a:r>
              <a:t>Only elevation of the papilla.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444752"/>
            <a:ext cx="5303520" cy="1389888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444752"/>
            <a:ext cx="64008" cy="1389888"/>
          </a:xfrm>
          <a:prstGeom prst="rect">
            <a:avLst/>
          </a:prstGeom>
          <a:solidFill>
            <a:srgbClr val="CD5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19088" y="1572768"/>
            <a:ext cx="4937759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500" b="1">
                <a:solidFill>
                  <a:srgbClr val="CD5B82"/>
                </a:solidFill>
                <a:latin typeface="Arial"/>
              </a:defRPr>
            </a:pPr>
            <a:r>
              <a:t>B2 — Breast bud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19088" y="1947672"/>
            <a:ext cx="4937759" cy="7955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150" b="0">
                <a:solidFill>
                  <a:srgbClr val="262D37"/>
                </a:solidFill>
                <a:latin typeface="Arial"/>
              </a:defRPr>
            </a:pPr>
            <a:r>
              <a:t>A small, firm breast bud is palpable beneath the areola.</a:t>
            </a:r>
            <a:br/>
            <a:r>
              <a:t>There may be little or no obvious breast enlargement on inspection.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94360" y="3017520"/>
            <a:ext cx="5303520" cy="1389888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94360" y="3017520"/>
            <a:ext cx="64008" cy="1389888"/>
          </a:xfrm>
          <a:prstGeom prst="rect">
            <a:avLst/>
          </a:prstGeom>
          <a:solidFill>
            <a:srgbClr val="CD5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95528" y="3145536"/>
            <a:ext cx="4937759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500" b="1">
                <a:solidFill>
                  <a:srgbClr val="CD5B82"/>
                </a:solidFill>
                <a:latin typeface="Arial"/>
              </a:defRPr>
            </a:pPr>
            <a:r>
              <a:t>B3 — Further enlargement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528" y="3520439"/>
            <a:ext cx="4937759" cy="7955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150" b="0">
                <a:solidFill>
                  <a:srgbClr val="262D37"/>
                </a:solidFill>
                <a:latin typeface="Arial"/>
              </a:defRPr>
            </a:pPr>
            <a:r>
              <a:t>Breast tissue is clearly visible and palpable.</a:t>
            </a:r>
            <a:br/>
            <a:r>
              <a:t>The breast and areola enlarge further, with a single breast contour.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3017520"/>
            <a:ext cx="5303520" cy="1389888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217920" y="3017520"/>
            <a:ext cx="64008" cy="1389888"/>
          </a:xfrm>
          <a:prstGeom prst="rect">
            <a:avLst/>
          </a:prstGeom>
          <a:solidFill>
            <a:srgbClr val="CD5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19088" y="3145536"/>
            <a:ext cx="4937759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500" b="1">
                <a:solidFill>
                  <a:srgbClr val="CD5B82"/>
                </a:solidFill>
                <a:latin typeface="Arial"/>
              </a:defRPr>
            </a:pPr>
            <a:r>
              <a:t>B4 — Secondary mound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19088" y="3520439"/>
            <a:ext cx="4937759" cy="7955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150" b="0">
                <a:solidFill>
                  <a:srgbClr val="262D37"/>
                </a:solidFill>
                <a:latin typeface="Arial"/>
              </a:defRPr>
            </a:pPr>
            <a:r>
              <a:t>The areola and papilla project above the breast contour, producing a distinct secondary mound.</a:t>
            </a:r>
            <a:br/>
            <a:r>
              <a:t>Usually readily apparent on inspection.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4360" y="4599432"/>
            <a:ext cx="1097280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94360" y="4599432"/>
            <a:ext cx="64008" cy="1234440"/>
          </a:xfrm>
          <a:prstGeom prst="rect">
            <a:avLst/>
          </a:prstGeom>
          <a:solidFill>
            <a:srgbClr val="CD5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95528" y="4727448"/>
            <a:ext cx="1060704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500" b="1">
                <a:solidFill>
                  <a:srgbClr val="CD5B82"/>
                </a:solidFill>
                <a:latin typeface="Arial"/>
              </a:defRPr>
            </a:pPr>
            <a:r>
              <a:t>B5 — Mature breast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8" y="5102352"/>
            <a:ext cx="10607040" cy="6400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150" b="0">
                <a:solidFill>
                  <a:srgbClr val="262D37"/>
                </a:solidFill>
                <a:latin typeface="Arial"/>
              </a:defRPr>
            </a:pPr>
            <a:r>
              <a:t>The breast reaches the adult contour.</a:t>
            </a:r>
            <a:br/>
            <a:r>
              <a:t>The areola returns approximately to the general breast contour, while the papilla remains projected.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" y="6446520"/>
            <a:ext cx="10972800" cy="1828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defRPr sz="800" b="0">
                <a:solidFill>
                  <a:srgbClr val="69788C"/>
                </a:solidFill>
                <a:latin typeface="Arial"/>
              </a:defRPr>
            </a:pPr>
            <a:r>
              <a:t>Tanner Sexual Maturity Rating (SMR)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4763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2700" b="1">
                <a:solidFill>
                  <a:srgbClr val="19304E"/>
                </a:solidFill>
                <a:latin typeface="Arial"/>
              </a:defRPr>
            </a:pPr>
            <a:r>
              <a:t>Tanner Stages — Girls: Pubic Hair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04672"/>
            <a:ext cx="1078992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200" b="0">
                <a:solidFill>
                  <a:srgbClr val="69788C"/>
                </a:solidFill>
                <a:latin typeface="Arial"/>
              </a:defRPr>
            </a:pPr>
            <a:r>
              <a:t>Clinical examination findings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207008"/>
            <a:ext cx="914400" cy="54864"/>
          </a:xfrm>
          <a:prstGeom prst="rect">
            <a:avLst/>
          </a:prstGeom>
          <a:solidFill>
            <a:srgbClr val="CD5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94360" y="1444752"/>
            <a:ext cx="5303520" cy="1389888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444752"/>
            <a:ext cx="64008" cy="1389888"/>
          </a:xfrm>
          <a:prstGeom prst="rect">
            <a:avLst/>
          </a:prstGeom>
          <a:solidFill>
            <a:srgbClr val="CD5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95528" y="1572768"/>
            <a:ext cx="4937759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500" b="1">
                <a:solidFill>
                  <a:srgbClr val="CD5B82"/>
                </a:solidFill>
                <a:latin typeface="Arial"/>
              </a:defRPr>
            </a:pPr>
            <a:r>
              <a:t>PH1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1947672"/>
            <a:ext cx="4937759" cy="467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150" b="0">
                <a:solidFill>
                  <a:srgbClr val="262D37"/>
                </a:solidFill>
                <a:latin typeface="Arial"/>
              </a:defRPr>
            </a:pPr>
            <a:r>
              <a:rPr sz="1400" dirty="0"/>
              <a:t>No terminal pubic hair.</a:t>
            </a:r>
            <a:br>
              <a:rPr sz="1400" dirty="0"/>
            </a:br>
            <a:r>
              <a:rPr sz="1400" dirty="0"/>
              <a:t>Only fine vellus hair may be present.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444752"/>
            <a:ext cx="5303520" cy="1389888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444752"/>
            <a:ext cx="64008" cy="1389888"/>
          </a:xfrm>
          <a:prstGeom prst="rect">
            <a:avLst/>
          </a:prstGeom>
          <a:solidFill>
            <a:srgbClr val="CD5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19088" y="1572768"/>
            <a:ext cx="4937759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500" b="1">
                <a:solidFill>
                  <a:srgbClr val="CD5B82"/>
                </a:solidFill>
                <a:latin typeface="Arial"/>
              </a:defRPr>
            </a:pPr>
            <a:r>
              <a:t>PH2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19088" y="1947672"/>
            <a:ext cx="4937759" cy="68326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150" b="0">
                <a:solidFill>
                  <a:srgbClr val="262D37"/>
                </a:solidFill>
                <a:latin typeface="Arial"/>
              </a:defRPr>
            </a:pPr>
            <a:r>
              <a:rPr sz="1400" dirty="0"/>
              <a:t>A few long, slightly pigmented hairs appear, </a:t>
            </a:r>
            <a:r>
              <a:rPr sz="1400" b="1" dirty="0"/>
              <a:t>mainly along the labia</a:t>
            </a:r>
            <a:r>
              <a:rPr sz="1400" dirty="0"/>
              <a:t>.</a:t>
            </a:r>
            <a:br>
              <a:rPr sz="1400" dirty="0"/>
            </a:br>
            <a:r>
              <a:rPr sz="1400" dirty="0"/>
              <a:t>Hair is sparse and not yet coarse.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94360" y="3017520"/>
            <a:ext cx="5303520" cy="1389888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94360" y="3017520"/>
            <a:ext cx="64008" cy="1389888"/>
          </a:xfrm>
          <a:prstGeom prst="rect">
            <a:avLst/>
          </a:prstGeom>
          <a:solidFill>
            <a:srgbClr val="CD5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95528" y="3145536"/>
            <a:ext cx="4937759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500" b="1">
                <a:solidFill>
                  <a:srgbClr val="CD5B82"/>
                </a:solidFill>
                <a:latin typeface="Arial"/>
              </a:defRPr>
            </a:pPr>
            <a:r>
              <a:t>PH3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528" y="3520439"/>
            <a:ext cx="4937759" cy="467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150" b="0">
                <a:solidFill>
                  <a:srgbClr val="262D37"/>
                </a:solidFill>
                <a:latin typeface="Arial"/>
              </a:defRPr>
            </a:pPr>
            <a:r>
              <a:rPr sz="1400" dirty="0"/>
              <a:t>Hair becomes darker, </a:t>
            </a:r>
            <a:r>
              <a:rPr sz="1400" b="1" dirty="0"/>
              <a:t>coarser </a:t>
            </a:r>
            <a:r>
              <a:rPr sz="1400" dirty="0"/>
              <a:t>and curlier.</a:t>
            </a:r>
            <a:br>
              <a:rPr sz="1400" dirty="0"/>
            </a:br>
            <a:r>
              <a:rPr sz="1400" dirty="0"/>
              <a:t>It </a:t>
            </a:r>
            <a:r>
              <a:rPr sz="1400" b="1" dirty="0"/>
              <a:t>spreads over the pubic area</a:t>
            </a:r>
            <a:r>
              <a:rPr sz="1400" dirty="0"/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3017520"/>
            <a:ext cx="5303520" cy="1389888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217920" y="3017520"/>
            <a:ext cx="64008" cy="1389888"/>
          </a:xfrm>
          <a:prstGeom prst="rect">
            <a:avLst/>
          </a:prstGeom>
          <a:solidFill>
            <a:srgbClr val="CD5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19088" y="3145536"/>
            <a:ext cx="4937759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500" b="1">
                <a:solidFill>
                  <a:srgbClr val="CD5B82"/>
                </a:solidFill>
                <a:latin typeface="Arial"/>
              </a:defRPr>
            </a:pPr>
            <a:r>
              <a:t>PH4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19088" y="3520439"/>
            <a:ext cx="4937759" cy="467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150" b="0">
                <a:solidFill>
                  <a:srgbClr val="262D37"/>
                </a:solidFill>
                <a:latin typeface="Arial"/>
              </a:defRPr>
            </a:pPr>
            <a:r>
              <a:rPr sz="1400" dirty="0"/>
              <a:t>Hair has an essentially </a:t>
            </a:r>
            <a:r>
              <a:rPr sz="1400" b="1" dirty="0"/>
              <a:t>adult appearance </a:t>
            </a:r>
            <a:r>
              <a:rPr sz="1400" dirty="0"/>
              <a:t>and texture.</a:t>
            </a:r>
            <a:br>
              <a:rPr sz="1400" dirty="0"/>
            </a:br>
            <a:r>
              <a:rPr sz="1400" dirty="0"/>
              <a:t>Distribution is still smaller than the adult pattern.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4360" y="4599432"/>
            <a:ext cx="1097280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94360" y="4599432"/>
            <a:ext cx="64008" cy="1234440"/>
          </a:xfrm>
          <a:prstGeom prst="rect">
            <a:avLst/>
          </a:prstGeom>
          <a:solidFill>
            <a:srgbClr val="CD5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95528" y="4727448"/>
            <a:ext cx="1060704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500" b="1">
                <a:solidFill>
                  <a:srgbClr val="CD5B82"/>
                </a:solidFill>
                <a:latin typeface="Arial"/>
              </a:defRPr>
            </a:pPr>
            <a:r>
              <a:t>PH5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8" y="5102352"/>
            <a:ext cx="10607040" cy="467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150" b="0">
                <a:solidFill>
                  <a:srgbClr val="262D37"/>
                </a:solidFill>
                <a:latin typeface="Arial"/>
              </a:defRPr>
            </a:pPr>
            <a:r>
              <a:rPr sz="1400" dirty="0"/>
              <a:t>Adult quantity and distribution.</a:t>
            </a:r>
            <a:br>
              <a:rPr sz="1400" dirty="0"/>
            </a:br>
            <a:r>
              <a:rPr sz="1400" dirty="0"/>
              <a:t>Hair extends to the </a:t>
            </a:r>
            <a:r>
              <a:rPr sz="1400" b="1" dirty="0"/>
              <a:t>medial thighs</a:t>
            </a:r>
            <a:r>
              <a:rPr sz="1400" dirty="0"/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" y="6446520"/>
            <a:ext cx="10972800" cy="1828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defRPr sz="800" b="0">
                <a:solidFill>
                  <a:srgbClr val="69788C"/>
                </a:solidFill>
                <a:latin typeface="Arial"/>
              </a:defRPr>
            </a:pPr>
            <a:r>
              <a:t>Tanner Sexual Maturity Rating (SMR)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9813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2700" b="1">
                <a:solidFill>
                  <a:srgbClr val="19304E"/>
                </a:solidFill>
                <a:latin typeface="Arial"/>
              </a:defRPr>
            </a:pPr>
            <a:r>
              <a:t>Tanner Stages — Boys: Genital Development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04672"/>
            <a:ext cx="1078992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200" b="0">
                <a:solidFill>
                  <a:srgbClr val="69788C"/>
                </a:solidFill>
                <a:latin typeface="Arial"/>
              </a:defRPr>
            </a:pPr>
            <a:r>
              <a:t>Clinical examination findings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207008"/>
            <a:ext cx="914400" cy="54864"/>
          </a:xfrm>
          <a:prstGeom prst="rect">
            <a:avLst/>
          </a:prstGeom>
          <a:solidFill>
            <a:srgbClr val="367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94360" y="1444752"/>
            <a:ext cx="5303520" cy="1389888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444752"/>
            <a:ext cx="64008" cy="1389888"/>
          </a:xfrm>
          <a:prstGeom prst="rect">
            <a:avLst/>
          </a:prstGeom>
          <a:solidFill>
            <a:srgbClr val="367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95528" y="1572768"/>
            <a:ext cx="4937759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500" b="1">
                <a:solidFill>
                  <a:srgbClr val="3670AF"/>
                </a:solidFill>
                <a:latin typeface="Arial"/>
              </a:defRPr>
            </a:pPr>
            <a:r>
              <a:t>G1 — Prepubertal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1947672"/>
            <a:ext cx="4937759" cy="68326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150" b="0">
                <a:solidFill>
                  <a:srgbClr val="262D37"/>
                </a:solidFill>
                <a:latin typeface="Arial"/>
              </a:defRPr>
            </a:pPr>
            <a:r>
              <a:rPr sz="1400" dirty="0"/>
              <a:t>Testicular volume usually &lt;4 mL; longitudinal testicular diameter &lt;2.5 cm.</a:t>
            </a:r>
            <a:br>
              <a:rPr sz="1400" dirty="0"/>
            </a:br>
            <a:r>
              <a:rPr sz="1400" dirty="0"/>
              <a:t>Penis and scrotum are prepubertal.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444752"/>
            <a:ext cx="5303520" cy="1389888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444752"/>
            <a:ext cx="64008" cy="1389888"/>
          </a:xfrm>
          <a:prstGeom prst="rect">
            <a:avLst/>
          </a:prstGeom>
          <a:solidFill>
            <a:srgbClr val="367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19088" y="1572768"/>
            <a:ext cx="4937759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500" b="1">
                <a:solidFill>
                  <a:srgbClr val="3670AF"/>
                </a:solidFill>
                <a:latin typeface="Arial"/>
              </a:defRPr>
            </a:pPr>
            <a:r>
              <a:t>G2 — First genital change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19088" y="1947672"/>
            <a:ext cx="4937759" cy="8987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150" b="0">
                <a:solidFill>
                  <a:srgbClr val="262D37"/>
                </a:solidFill>
                <a:latin typeface="Arial"/>
              </a:defRPr>
            </a:pPr>
            <a:r>
              <a:rPr sz="1400" dirty="0"/>
              <a:t>Testes enlarge </a:t>
            </a:r>
            <a:r>
              <a:rPr sz="1400" b="1" dirty="0"/>
              <a:t>to ≥4 mL</a:t>
            </a:r>
            <a:r>
              <a:rPr sz="1400" dirty="0"/>
              <a:t>; longitudinal diameter </a:t>
            </a:r>
            <a:r>
              <a:rPr sz="1400" b="1" dirty="0"/>
              <a:t>&gt;2.5 cm </a:t>
            </a:r>
            <a:r>
              <a:rPr sz="1400" dirty="0"/>
              <a:t>— the most reliable first sign of true puberty.</a:t>
            </a:r>
            <a:br>
              <a:rPr sz="1400" dirty="0"/>
            </a:br>
            <a:r>
              <a:rPr sz="1400" dirty="0"/>
              <a:t>Scrotum becomes larger, thinner and often more pigmented.</a:t>
            </a:r>
            <a:br>
              <a:rPr sz="1400" dirty="0"/>
            </a:br>
            <a:r>
              <a:rPr sz="1400" dirty="0"/>
              <a:t>Penis shows little or no enlargement.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94360" y="3017520"/>
            <a:ext cx="5303520" cy="1389888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94360" y="3017520"/>
            <a:ext cx="64008" cy="1389888"/>
          </a:xfrm>
          <a:prstGeom prst="rect">
            <a:avLst/>
          </a:prstGeom>
          <a:solidFill>
            <a:srgbClr val="367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95528" y="3145536"/>
            <a:ext cx="4937759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500" b="1">
                <a:solidFill>
                  <a:srgbClr val="3670AF"/>
                </a:solidFill>
                <a:latin typeface="Arial"/>
              </a:defRPr>
            </a:pPr>
            <a:r>
              <a:t>G3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528" y="3520439"/>
            <a:ext cx="4937759" cy="467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150" b="0">
                <a:solidFill>
                  <a:srgbClr val="262D37"/>
                </a:solidFill>
                <a:latin typeface="Arial"/>
              </a:defRPr>
            </a:pPr>
            <a:r>
              <a:rPr sz="1400" b="1" dirty="0"/>
              <a:t>Penis increases mainly in length</a:t>
            </a:r>
            <a:r>
              <a:rPr sz="1400" dirty="0"/>
              <a:t>.</a:t>
            </a:r>
            <a:br>
              <a:rPr sz="1400" dirty="0"/>
            </a:br>
            <a:r>
              <a:rPr sz="1400" dirty="0"/>
              <a:t>Testes and scrotum continue to enlarge.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3017520"/>
            <a:ext cx="5303520" cy="1389888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217920" y="3017520"/>
            <a:ext cx="64008" cy="1389888"/>
          </a:xfrm>
          <a:prstGeom prst="rect">
            <a:avLst/>
          </a:prstGeom>
          <a:solidFill>
            <a:srgbClr val="367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19088" y="3145536"/>
            <a:ext cx="4937759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500" b="1">
                <a:solidFill>
                  <a:srgbClr val="3670AF"/>
                </a:solidFill>
                <a:latin typeface="Arial"/>
              </a:defRPr>
            </a:pPr>
            <a:r>
              <a:t>G4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19088" y="3520439"/>
            <a:ext cx="4937759" cy="68326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150" b="0">
                <a:solidFill>
                  <a:srgbClr val="262D37"/>
                </a:solidFill>
                <a:latin typeface="Arial"/>
              </a:defRPr>
            </a:pPr>
            <a:r>
              <a:rPr sz="1400" b="1" dirty="0"/>
              <a:t>Penis increases in both length and breadth</a:t>
            </a:r>
            <a:r>
              <a:rPr sz="1400" dirty="0"/>
              <a:t>.</a:t>
            </a:r>
            <a:br>
              <a:rPr sz="1400" dirty="0"/>
            </a:br>
            <a:r>
              <a:rPr sz="1400" dirty="0"/>
              <a:t>Glans becomes more developed.</a:t>
            </a:r>
            <a:br>
              <a:rPr sz="1400" dirty="0"/>
            </a:br>
            <a:r>
              <a:rPr sz="1400" dirty="0"/>
              <a:t>Scrotum becomes larger and darker.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4360" y="4599432"/>
            <a:ext cx="1097280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94360" y="4599432"/>
            <a:ext cx="64008" cy="1234440"/>
          </a:xfrm>
          <a:prstGeom prst="rect">
            <a:avLst/>
          </a:prstGeom>
          <a:solidFill>
            <a:srgbClr val="367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95528" y="4727448"/>
            <a:ext cx="1060704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500" b="1">
                <a:solidFill>
                  <a:srgbClr val="3670AF"/>
                </a:solidFill>
                <a:latin typeface="Arial"/>
              </a:defRPr>
            </a:pPr>
            <a:r>
              <a:t>G5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8" y="5102352"/>
            <a:ext cx="10607040" cy="25237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150" b="0">
                <a:solidFill>
                  <a:srgbClr val="262D37"/>
                </a:solidFill>
                <a:latin typeface="Arial"/>
              </a:defRPr>
            </a:pPr>
            <a:r>
              <a:rPr sz="1400" dirty="0"/>
              <a:t>Adult genital size and morphology.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" y="6446520"/>
            <a:ext cx="10972800" cy="1828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defRPr sz="800" b="0">
                <a:solidFill>
                  <a:srgbClr val="69788C"/>
                </a:solidFill>
                <a:latin typeface="Arial"/>
              </a:defRPr>
            </a:pPr>
            <a:r>
              <a:t>Tanner Sexual Maturity Rating (SMR)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763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972800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2700" b="1">
                <a:solidFill>
                  <a:srgbClr val="19304E"/>
                </a:solidFill>
                <a:latin typeface="Arial"/>
              </a:defRPr>
            </a:pPr>
            <a:r>
              <a:t>Tanner Stages — Boys: Pubic Hair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04672"/>
            <a:ext cx="1078992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200" b="0">
                <a:solidFill>
                  <a:srgbClr val="69788C"/>
                </a:solidFill>
                <a:latin typeface="Arial"/>
              </a:defRPr>
            </a:pPr>
            <a:r>
              <a:t>Clinical examination findings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207008"/>
            <a:ext cx="914400" cy="54864"/>
          </a:xfrm>
          <a:prstGeom prst="rect">
            <a:avLst/>
          </a:prstGeom>
          <a:solidFill>
            <a:srgbClr val="367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94360" y="1444752"/>
            <a:ext cx="5303520" cy="1389888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444752"/>
            <a:ext cx="64008" cy="1389888"/>
          </a:xfrm>
          <a:prstGeom prst="rect">
            <a:avLst/>
          </a:prstGeom>
          <a:solidFill>
            <a:srgbClr val="367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95528" y="1572768"/>
            <a:ext cx="4937759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500" b="1">
                <a:solidFill>
                  <a:srgbClr val="3670AF"/>
                </a:solidFill>
                <a:latin typeface="Arial"/>
              </a:defRPr>
            </a:pPr>
            <a:r>
              <a:t>PH1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1947672"/>
            <a:ext cx="4937759" cy="25237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150" b="0">
                <a:solidFill>
                  <a:srgbClr val="262D37"/>
                </a:solidFill>
                <a:latin typeface="Arial"/>
              </a:defRPr>
            </a:pPr>
            <a:r>
              <a:rPr sz="1400" dirty="0"/>
              <a:t>No terminal pubic hair.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444752"/>
            <a:ext cx="5303520" cy="1389888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444752"/>
            <a:ext cx="64008" cy="1389888"/>
          </a:xfrm>
          <a:prstGeom prst="rect">
            <a:avLst/>
          </a:prstGeom>
          <a:solidFill>
            <a:srgbClr val="367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19088" y="1572768"/>
            <a:ext cx="4937759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500" b="1">
                <a:solidFill>
                  <a:srgbClr val="3670AF"/>
                </a:solidFill>
                <a:latin typeface="Arial"/>
              </a:defRPr>
            </a:pPr>
            <a:r>
              <a:t>PH2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19088" y="1947672"/>
            <a:ext cx="4937759" cy="467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150" b="0">
                <a:solidFill>
                  <a:srgbClr val="262D37"/>
                </a:solidFill>
                <a:latin typeface="Arial"/>
              </a:defRPr>
            </a:pPr>
            <a:r>
              <a:rPr sz="1400" dirty="0"/>
              <a:t>Sparse, long, slightly pigmented hair appears at the </a:t>
            </a:r>
            <a:r>
              <a:rPr sz="1400" b="1" dirty="0"/>
              <a:t>base of the penis.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94360" y="3017520"/>
            <a:ext cx="5303520" cy="1389888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94360" y="3017520"/>
            <a:ext cx="64008" cy="1389888"/>
          </a:xfrm>
          <a:prstGeom prst="rect">
            <a:avLst/>
          </a:prstGeom>
          <a:solidFill>
            <a:srgbClr val="367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95528" y="3145536"/>
            <a:ext cx="4937759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500" b="1">
                <a:solidFill>
                  <a:srgbClr val="3670AF"/>
                </a:solidFill>
                <a:latin typeface="Arial"/>
              </a:defRPr>
            </a:pPr>
            <a:r>
              <a:t>PH3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528" y="3520439"/>
            <a:ext cx="4937759" cy="467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150" b="0">
                <a:solidFill>
                  <a:srgbClr val="262D37"/>
                </a:solidFill>
                <a:latin typeface="Arial"/>
              </a:defRPr>
            </a:pPr>
            <a:r>
              <a:rPr sz="1400" dirty="0"/>
              <a:t>Hair becomes darker</a:t>
            </a:r>
            <a:r>
              <a:rPr sz="1400" b="1" dirty="0"/>
              <a:t>, coarser and curlier</a:t>
            </a:r>
            <a:r>
              <a:rPr sz="1400" dirty="0"/>
              <a:t>.</a:t>
            </a:r>
            <a:br>
              <a:rPr sz="1400" dirty="0"/>
            </a:br>
            <a:r>
              <a:rPr sz="1400" dirty="0"/>
              <a:t>It spreads over the pubic region.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3017520"/>
            <a:ext cx="5303520" cy="1389888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217920" y="3017520"/>
            <a:ext cx="64008" cy="1389888"/>
          </a:xfrm>
          <a:prstGeom prst="rect">
            <a:avLst/>
          </a:prstGeom>
          <a:solidFill>
            <a:srgbClr val="367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19088" y="3145536"/>
            <a:ext cx="4937759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500" b="1">
                <a:solidFill>
                  <a:srgbClr val="3670AF"/>
                </a:solidFill>
                <a:latin typeface="Arial"/>
              </a:defRPr>
            </a:pPr>
            <a:r>
              <a:t>PH4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19088" y="3520439"/>
            <a:ext cx="4937759" cy="467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150" b="0">
                <a:solidFill>
                  <a:srgbClr val="262D37"/>
                </a:solidFill>
                <a:latin typeface="Arial"/>
              </a:defRPr>
            </a:pPr>
            <a:r>
              <a:rPr sz="1400" b="1" dirty="0"/>
              <a:t>Adult-type</a:t>
            </a:r>
            <a:r>
              <a:rPr sz="1400" dirty="0"/>
              <a:t> hair in texture.</a:t>
            </a:r>
            <a:br>
              <a:rPr sz="1400" dirty="0"/>
            </a:br>
            <a:r>
              <a:rPr sz="1400" dirty="0"/>
              <a:t>Distribution is not yet completely adult.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4360" y="4599432"/>
            <a:ext cx="1097280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94360" y="4599432"/>
            <a:ext cx="64008" cy="1234440"/>
          </a:xfrm>
          <a:prstGeom prst="rect">
            <a:avLst/>
          </a:prstGeom>
          <a:solidFill>
            <a:srgbClr val="367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95528" y="4727448"/>
            <a:ext cx="1060704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500" b="1">
                <a:solidFill>
                  <a:srgbClr val="3670AF"/>
                </a:solidFill>
                <a:latin typeface="Arial"/>
              </a:defRPr>
            </a:pPr>
            <a:r>
              <a:t>PH5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8" y="5102352"/>
            <a:ext cx="10607040" cy="467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150" b="0">
                <a:solidFill>
                  <a:srgbClr val="262D37"/>
                </a:solidFill>
                <a:latin typeface="Arial"/>
              </a:defRPr>
            </a:pPr>
            <a:r>
              <a:rPr sz="1400" dirty="0"/>
              <a:t>Adult quantity and distribution.</a:t>
            </a:r>
            <a:br>
              <a:rPr sz="1400" dirty="0"/>
            </a:br>
            <a:r>
              <a:rPr sz="1400" dirty="0"/>
              <a:t>Hair extends onto </a:t>
            </a:r>
            <a:r>
              <a:rPr sz="1400" b="1" dirty="0"/>
              <a:t>the medial thighs</a:t>
            </a:r>
            <a:r>
              <a:rPr sz="1400" dirty="0"/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" y="6446520"/>
            <a:ext cx="10972800" cy="1828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defRPr sz="800" b="0">
                <a:solidFill>
                  <a:srgbClr val="69788C"/>
                </a:solidFill>
                <a:latin typeface="Arial"/>
              </a:defRPr>
            </a:pPr>
            <a:r>
              <a:t>Tanner Sexual Maturity Rating (SMR)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93574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The First Diagnostic Question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59" y="1325880"/>
            <a:ext cx="5087303" cy="2474595"/>
          </a:xfrm>
          <a:prstGeom prst="roundRect">
            <a:avLst/>
          </a:prstGeom>
          <a:solidFill>
            <a:srgbClr val="E6F5F5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0392" y="1572768"/>
            <a:ext cx="4892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4263F"/>
                </a:solidFill>
                <a:latin typeface="Aptos"/>
              </a:defRPr>
            </a:pPr>
            <a:r>
              <a:t>Central Precocious Puberty (CPP)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392" y="2057400"/>
            <a:ext cx="489204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t>• Premature activation of the hypothalamic–pituitary–gonadal (HPG) axis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325880"/>
            <a:ext cx="5169408" cy="2526983"/>
          </a:xfrm>
          <a:prstGeom prst="roundRect">
            <a:avLst/>
          </a:prstGeom>
          <a:solidFill>
            <a:srgbClr val="FAF3E0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28232" y="1572768"/>
            <a:ext cx="4892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4263F"/>
                </a:solidFill>
                <a:latin typeface="Aptos"/>
              </a:defRPr>
            </a:pPr>
            <a:r>
              <a:t>Peripheral Precocious Puberty (PPP)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28232" y="2057400"/>
            <a:ext cx="489204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t>• Sex-steroid production independent of HPG-axis activation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AA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Clinical Case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08660" y="1251585"/>
            <a:ext cx="10835640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1055370" y="1572768"/>
            <a:ext cx="10287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26303C"/>
                </a:solidFill>
                <a:latin typeface="Vazirmatn"/>
              </a:defRPr>
            </a:pPr>
            <a:endParaRPr lang="en-US" dirty="0">
              <a:cs typeface="2  Nazanin" panose="00000400000000000000" pitchFamily="2" charset="-78"/>
            </a:endParaRPr>
          </a:p>
          <a:p>
            <a:pPr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>
                <a:cs typeface="2  Nazanin" panose="00000400000000000000" pitchFamily="2" charset="-78"/>
              </a:rPr>
              <a:t>A 7 Y.O girl with chief complaint of precocious puberty</a:t>
            </a:r>
          </a:p>
          <a:p>
            <a:pPr>
              <a:defRPr sz="2000">
                <a:solidFill>
                  <a:srgbClr val="26303C"/>
                </a:solidFill>
                <a:latin typeface="Vazirmatn"/>
              </a:defRPr>
            </a:pPr>
            <a:endParaRPr lang="en-US" dirty="0">
              <a:cs typeface="2  Nazanin" panose="00000400000000000000" pitchFamily="2" charset="-78"/>
            </a:endParaRPr>
          </a:p>
          <a:p>
            <a:pPr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>
                <a:cs typeface="2  Nazanin" panose="00000400000000000000" pitchFamily="2" charset="-78"/>
              </a:rPr>
              <a:t>B: 3, P: 2</a:t>
            </a:r>
            <a:endParaRPr dirty="0">
              <a:cs typeface="2  Nazanin" panose="000004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52975" y="4630090"/>
            <a:ext cx="201834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200" b="1">
                <a:solidFill>
                  <a:srgbClr val="14263F"/>
                </a:solidFill>
                <a:latin typeface="Vazirmatn"/>
              </a:defRPr>
            </a:pPr>
            <a:r>
              <a:rPr lang="en-US" dirty="0"/>
              <a:t>Diagnosis?</a:t>
            </a:r>
          </a:p>
          <a:p>
            <a:pPr algn="r">
              <a:defRPr sz="2200" b="1">
                <a:solidFill>
                  <a:srgbClr val="14263F"/>
                </a:solidFill>
                <a:latin typeface="Vazirmatn"/>
              </a:defRPr>
            </a:pPr>
            <a:r>
              <a:rPr lang="en-US" dirty="0"/>
              <a:t>Treatment?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02688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AA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Clinical Case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234440"/>
            <a:ext cx="10835640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1572768"/>
            <a:ext cx="10287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/>
              <a:t>A 5 Y.O girl with chief complaint of precocious puberty, with two episodes of vaginal bleeding, 20 days apart</a:t>
            </a:r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endParaRPr lang="en-US" dirty="0"/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/>
              <a:t>B:1, P: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59309" y="4328237"/>
            <a:ext cx="153394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200" b="1">
                <a:solidFill>
                  <a:srgbClr val="14263F"/>
                </a:solidFill>
                <a:latin typeface="Vazirmatn"/>
              </a:defRPr>
            </a:pPr>
            <a:r>
              <a:rPr lang="en-US" dirty="0"/>
              <a:t>Diagnosis?</a:t>
            </a:r>
          </a:p>
          <a:p>
            <a:pPr algn="r">
              <a:defRPr sz="2200" b="1">
                <a:solidFill>
                  <a:srgbClr val="14263F"/>
                </a:solidFill>
                <a:latin typeface="Vazirmatn"/>
              </a:defRPr>
            </a:pPr>
            <a:r>
              <a:rPr lang="en-US" dirty="0"/>
              <a:t>Treatment?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812554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AA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Clinical Case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234440"/>
            <a:ext cx="10835640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1572768"/>
            <a:ext cx="10287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endParaRPr lang="en-US" dirty="0"/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/>
              <a:t>A 6 Y.O boy with chief complaint of precocious puberty</a:t>
            </a:r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endParaRPr lang="en-US" dirty="0"/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/>
              <a:t>Testes: 2 cm, 3 cc</a:t>
            </a:r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/>
              <a:t>Penis: childhood size</a:t>
            </a:r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/>
              <a:t>P: 3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4713502" y="4453128"/>
            <a:ext cx="153394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200" b="1">
                <a:solidFill>
                  <a:srgbClr val="14263F"/>
                </a:solidFill>
                <a:latin typeface="Vazirmatn"/>
              </a:defRPr>
            </a:pPr>
            <a:r>
              <a:rPr lang="en-US" dirty="0"/>
              <a:t>Diagnosis?</a:t>
            </a:r>
          </a:p>
          <a:p>
            <a:pPr algn="r">
              <a:defRPr sz="2200" b="1">
                <a:solidFill>
                  <a:srgbClr val="14263F"/>
                </a:solidFill>
                <a:latin typeface="Vazirmatn"/>
              </a:defRPr>
            </a:pPr>
            <a:r>
              <a:rPr lang="en-US" dirty="0"/>
              <a:t>Treatment?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027540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699E2-E735-5760-6CF9-CC937BD16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411C7F-6342-DEF2-4D37-E8DF08B21C35}"/>
              </a:ext>
            </a:extLst>
          </p:cNvPr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61E046-E8EB-B244-7B90-2C808731967A}"/>
              </a:ext>
            </a:extLst>
          </p:cNvPr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4D67DF-9C03-D4EE-DE59-7063D92C52BB}"/>
              </a:ext>
            </a:extLst>
          </p:cNvPr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AA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AAFEC6-70AF-FB27-E538-42AF4AC7E1B7}"/>
              </a:ext>
            </a:extLst>
          </p:cNvPr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6D7EAB-4D59-8AEC-BE68-A8BE846A1F28}"/>
              </a:ext>
            </a:extLst>
          </p:cNvPr>
          <p:cNvSpPr txBox="1"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Clinical Case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802EDDF-1CE0-1E08-C2F2-6F1CC5237B0C}"/>
              </a:ext>
            </a:extLst>
          </p:cNvPr>
          <p:cNvSpPr/>
          <p:nvPr/>
        </p:nvSpPr>
        <p:spPr>
          <a:xfrm>
            <a:off x="685800" y="1234440"/>
            <a:ext cx="10835640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237844-24D9-33A5-0279-F6D39DE41DEB}"/>
              </a:ext>
            </a:extLst>
          </p:cNvPr>
          <p:cNvSpPr txBox="1"/>
          <p:nvPr/>
        </p:nvSpPr>
        <p:spPr>
          <a:xfrm>
            <a:off x="960120" y="1572768"/>
            <a:ext cx="10287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endParaRPr lang="en-US" dirty="0"/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/>
              <a:t>A 6 Y.O girl with precocious puberty</a:t>
            </a:r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endParaRPr lang="en-US" dirty="0"/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/>
              <a:t>B: 4</a:t>
            </a:r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/>
              <a:t>P: 1</a:t>
            </a:r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/>
              <a:t>Height: 105 cm &lt; 3</a:t>
            </a:r>
            <a:r>
              <a:rPr lang="en-US" baseline="30000" dirty="0"/>
              <a:t>rd</a:t>
            </a:r>
            <a:r>
              <a:rPr lang="en-US" dirty="0"/>
              <a:t> percentile </a:t>
            </a:r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C2FE0B-5549-4E27-3654-B59F946E195E}"/>
              </a:ext>
            </a:extLst>
          </p:cNvPr>
          <p:cNvSpPr txBox="1"/>
          <p:nvPr/>
        </p:nvSpPr>
        <p:spPr>
          <a:xfrm>
            <a:off x="4713502" y="4453128"/>
            <a:ext cx="153394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200" b="1">
                <a:solidFill>
                  <a:srgbClr val="14263F"/>
                </a:solidFill>
                <a:latin typeface="Vazirmatn"/>
              </a:defRPr>
            </a:pPr>
            <a:r>
              <a:rPr lang="en-US" dirty="0"/>
              <a:t>Diagnosis?</a:t>
            </a:r>
          </a:p>
          <a:p>
            <a:pPr algn="r">
              <a:defRPr sz="2200" b="1">
                <a:solidFill>
                  <a:srgbClr val="14263F"/>
                </a:solidFill>
                <a:latin typeface="Vazirmatn"/>
              </a:defRPr>
            </a:pPr>
            <a:r>
              <a:rPr lang="en-US" dirty="0"/>
              <a:t>Treatment?</a:t>
            </a:r>
            <a:endParaRPr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042A81-AA7B-2219-760A-B8851B59EA9E}"/>
              </a:ext>
            </a:extLst>
          </p:cNvPr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733727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42057-578E-06CC-557E-2FBF3DE41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687FC7-FE54-BD64-8F7D-4A80AE11368D}"/>
              </a:ext>
            </a:extLst>
          </p:cNvPr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9E2ECB-4960-CBFC-3C35-FD7FCFC47C76}"/>
              </a:ext>
            </a:extLst>
          </p:cNvPr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9FD863-8D5B-D907-F5D7-1BA50C062C2B}"/>
              </a:ext>
            </a:extLst>
          </p:cNvPr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AA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AFEB79-45FA-2B28-289D-000ECB415046}"/>
              </a:ext>
            </a:extLst>
          </p:cNvPr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4A5547-DB7B-62CE-F7CC-96AC9DFB578E}"/>
              </a:ext>
            </a:extLst>
          </p:cNvPr>
          <p:cNvSpPr txBox="1"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Clinical Case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4605BA6-4A92-3DCD-0534-3328CF3ED11E}"/>
              </a:ext>
            </a:extLst>
          </p:cNvPr>
          <p:cNvSpPr/>
          <p:nvPr/>
        </p:nvSpPr>
        <p:spPr>
          <a:xfrm>
            <a:off x="685800" y="1234440"/>
            <a:ext cx="10835640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94A7E6-D207-C647-EC73-1998CDD1600D}"/>
              </a:ext>
            </a:extLst>
          </p:cNvPr>
          <p:cNvSpPr txBox="1"/>
          <p:nvPr/>
        </p:nvSpPr>
        <p:spPr>
          <a:xfrm>
            <a:off x="960120" y="1572768"/>
            <a:ext cx="10287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endParaRPr lang="en-US" dirty="0"/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/>
              <a:t>A 9 Y.O girl with chief complaint of precocious puberty</a:t>
            </a:r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endParaRPr lang="en-US" dirty="0"/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/>
              <a:t>B: 3</a:t>
            </a:r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/>
              <a:t>P: 2</a:t>
            </a:r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/>
              <a:t>Height: 133 cm ; 50</a:t>
            </a:r>
            <a:r>
              <a:rPr lang="en-US" baseline="30000" dirty="0"/>
              <a:t>th</a:t>
            </a:r>
            <a:r>
              <a:rPr lang="en-US" dirty="0"/>
              <a:t>  percentile </a:t>
            </a:r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E24315-46D2-06EC-6666-B4CEFE6585AD}"/>
              </a:ext>
            </a:extLst>
          </p:cNvPr>
          <p:cNvSpPr txBox="1"/>
          <p:nvPr/>
        </p:nvSpPr>
        <p:spPr>
          <a:xfrm>
            <a:off x="4713502" y="4453128"/>
            <a:ext cx="153394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200" b="1">
                <a:solidFill>
                  <a:srgbClr val="14263F"/>
                </a:solidFill>
                <a:latin typeface="Vazirmatn"/>
              </a:defRPr>
            </a:pPr>
            <a:r>
              <a:rPr lang="en-US" dirty="0"/>
              <a:t>Diagnosis?</a:t>
            </a:r>
          </a:p>
          <a:p>
            <a:pPr algn="r">
              <a:defRPr sz="2200" b="1">
                <a:solidFill>
                  <a:srgbClr val="14263F"/>
                </a:solidFill>
                <a:latin typeface="Vazirmatn"/>
              </a:defRPr>
            </a:pPr>
            <a:r>
              <a:rPr lang="en-US" dirty="0"/>
              <a:t>Treatment?</a:t>
            </a:r>
            <a:endParaRPr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A82E10-87F9-1F64-A8AE-5991B817F5A7}"/>
              </a:ext>
            </a:extLst>
          </p:cNvPr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539377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The Pattern of Pubertal Development Matters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463040"/>
            <a:ext cx="10652760" cy="2743200"/>
          </a:xfrm>
          <a:prstGeom prst="roundRect">
            <a:avLst/>
          </a:prstGeom>
          <a:solidFill>
            <a:srgbClr val="E6F5F5"/>
          </a:solidFill>
          <a:ln>
            <a:solidFill>
              <a:srgbClr val="0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783080"/>
            <a:ext cx="10058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4263F"/>
                </a:solidFill>
                <a:latin typeface="Aptos"/>
              </a:defRPr>
            </a:pPr>
            <a:r>
              <a:t>Think: “Concordant” vs “Discordant” puberty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423160"/>
            <a:ext cx="1005840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26303C"/>
                </a:solidFill>
                <a:latin typeface="Aptos"/>
              </a:defRPr>
            </a:pPr>
            <a:r>
              <a:t>Concordant progression → favors CPP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Concordant Puberty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25880"/>
            <a:ext cx="4987290" cy="2906268"/>
          </a:xfrm>
          <a:prstGeom prst="roundRect">
            <a:avLst/>
          </a:prstGeom>
          <a:solidFill>
            <a:srgbClr val="E6F5F5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0392" y="1572768"/>
            <a:ext cx="4892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4263F"/>
                </a:solidFill>
                <a:latin typeface="Aptos"/>
              </a:defRPr>
            </a:pPr>
            <a:r>
              <a:t>Girls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392" y="2057400"/>
            <a:ext cx="489204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t>• Breast development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t>• Pubic hair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t>• Growth acceleration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t>• Menses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98464" y="1287780"/>
            <a:ext cx="5188649" cy="2892552"/>
          </a:xfrm>
          <a:prstGeom prst="roundRect">
            <a:avLst/>
          </a:prstGeom>
          <a:solidFill>
            <a:srgbClr val="FAF3E0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28232" y="1572768"/>
            <a:ext cx="4892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4263F"/>
                </a:solidFill>
                <a:latin typeface="Aptos"/>
              </a:defRPr>
            </a:pPr>
            <a:r>
              <a:t>Boys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28232" y="2057400"/>
            <a:ext cx="489204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t>• Testicular enlargement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t>• Penile growth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t>• Pubic hair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t>• Growth acceleration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B4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Discordant Puberty → Think PPP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463040"/>
            <a:ext cx="102412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2100">
                <a:solidFill>
                  <a:srgbClr val="26303C"/>
                </a:solidFill>
                <a:latin typeface="Aptos"/>
              </a:defRPr>
            </a:pPr>
            <a:r>
              <a:t>• Vaginal bleeding without progressive breast development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2100">
                <a:solidFill>
                  <a:srgbClr val="26303C"/>
                </a:solidFill>
                <a:latin typeface="Aptos"/>
              </a:defRPr>
            </a:pPr>
            <a:r>
              <a:t>• Marked virilization without testicular enlargement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2100">
                <a:solidFill>
                  <a:srgbClr val="26303C"/>
                </a:solidFill>
                <a:latin typeface="Aptos"/>
              </a:defRPr>
            </a:pPr>
            <a:r>
              <a:t>• Rapid androgenization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2100">
                <a:solidFill>
                  <a:srgbClr val="26303C"/>
                </a:solidFill>
                <a:latin typeface="Aptos"/>
              </a:defRPr>
            </a:pPr>
            <a:r>
              <a:t>• Very rapid progression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B4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Red Flags for Peripheral Puberty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515600" cy="2552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rPr dirty="0"/>
              <a:t>• </a:t>
            </a:r>
            <a:r>
              <a:rPr dirty="0">
                <a:solidFill>
                  <a:srgbClr val="FF0000"/>
                </a:solidFill>
              </a:rPr>
              <a:t>Virilization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rPr dirty="0"/>
              <a:t>• </a:t>
            </a:r>
            <a:r>
              <a:rPr dirty="0">
                <a:solidFill>
                  <a:srgbClr val="FF0000"/>
                </a:solidFill>
              </a:rPr>
              <a:t>Café-au-lait</a:t>
            </a:r>
            <a:r>
              <a:rPr dirty="0"/>
              <a:t> lesions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rPr dirty="0"/>
              <a:t>• </a:t>
            </a:r>
            <a:r>
              <a:rPr lang="en-US" dirty="0"/>
              <a:t>History of </a:t>
            </a:r>
            <a:r>
              <a:rPr lang="en-US" dirty="0">
                <a:solidFill>
                  <a:srgbClr val="FF0000"/>
                </a:solidFill>
              </a:rPr>
              <a:t>e</a:t>
            </a:r>
            <a:r>
              <a:rPr dirty="0">
                <a:solidFill>
                  <a:srgbClr val="FF0000"/>
                </a:solidFill>
              </a:rPr>
              <a:t>xposure </a:t>
            </a:r>
            <a:r>
              <a:rPr dirty="0"/>
              <a:t>to exogenous sex steroids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rPr dirty="0"/>
              <a:t>• Severe </a:t>
            </a:r>
            <a:r>
              <a:rPr dirty="0">
                <a:solidFill>
                  <a:srgbClr val="FF0000"/>
                </a:solidFill>
              </a:rPr>
              <a:t>hypothyroidism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rPr dirty="0"/>
              <a:t>• </a:t>
            </a:r>
            <a:r>
              <a:rPr lang="en-US" dirty="0"/>
              <a:t>Presence of </a:t>
            </a:r>
            <a:r>
              <a:rPr lang="en-US" dirty="0">
                <a:solidFill>
                  <a:srgbClr val="FF0000"/>
                </a:solidFill>
              </a:rPr>
              <a:t>a</a:t>
            </a:r>
            <a:r>
              <a:rPr dirty="0">
                <a:solidFill>
                  <a:srgbClr val="FF0000"/>
                </a:solidFill>
              </a:rPr>
              <a:t>drenal or gonadal mass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rPr dirty="0"/>
              <a:t>• </a:t>
            </a:r>
            <a:r>
              <a:rPr dirty="0">
                <a:solidFill>
                  <a:srgbClr val="FF0000"/>
                </a:solidFill>
              </a:rPr>
              <a:t>Family history </a:t>
            </a:r>
            <a:r>
              <a:rPr dirty="0"/>
              <a:t>suggesting an endocrine genetic disorder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The Initial Clinical Assessment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80160"/>
            <a:ext cx="5120640" cy="860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Before ordering a large laboratory panel: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History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2148840"/>
            <a:ext cx="10241280" cy="30995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>
                <a:solidFill>
                  <a:srgbClr val="FF0000"/>
                </a:solidFill>
              </a:rPr>
              <a:t>Age</a:t>
            </a:r>
            <a:r>
              <a:rPr sz="2000" dirty="0"/>
              <a:t> at onset and sequence of pubertal changes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>
                <a:solidFill>
                  <a:srgbClr val="FF0000"/>
                </a:solidFill>
              </a:rPr>
              <a:t>Rate</a:t>
            </a:r>
            <a:r>
              <a:rPr sz="2000" dirty="0"/>
              <a:t> of progression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>
                <a:solidFill>
                  <a:srgbClr val="FF0000"/>
                </a:solidFill>
              </a:rPr>
              <a:t>Growth</a:t>
            </a:r>
            <a:r>
              <a:rPr sz="2000" dirty="0"/>
              <a:t> acceleration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Headache, visual symptoms, seizures</a:t>
            </a:r>
            <a:r>
              <a:rPr lang="en-US" sz="2000" dirty="0"/>
              <a:t>,</a:t>
            </a:r>
            <a:r>
              <a:rPr sz="2000" dirty="0"/>
              <a:t> </a:t>
            </a:r>
            <a:r>
              <a:rPr sz="2000" dirty="0">
                <a:solidFill>
                  <a:srgbClr val="FF0000"/>
                </a:solidFill>
              </a:rPr>
              <a:t>CNS disease</a:t>
            </a:r>
            <a:r>
              <a:rPr sz="2000" dirty="0"/>
              <a:t>, trauma, irradiation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>
                <a:solidFill>
                  <a:srgbClr val="FF0000"/>
                </a:solidFill>
              </a:rPr>
              <a:t>Medication</a:t>
            </a:r>
            <a:r>
              <a:rPr sz="2000" dirty="0"/>
              <a:t>/exogenous hormone exposure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>
                <a:solidFill>
                  <a:srgbClr val="FF0000"/>
                </a:solidFill>
              </a:rPr>
              <a:t>Family history </a:t>
            </a:r>
            <a:r>
              <a:rPr sz="2000" dirty="0"/>
              <a:t>of early puberty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Symptoms of adrenal disease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Physical Examination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325880"/>
            <a:ext cx="102412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• Tanner staging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• Testicular volume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• Height and growth velocity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• BMI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• Signs of virilization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• Café-au-lait lesions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• Thyroid examination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• Neurologic examination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Growth Chart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554480"/>
            <a:ext cx="10652760" cy="2743200"/>
          </a:xfrm>
          <a:prstGeom prst="roundRect">
            <a:avLst/>
          </a:prstGeom>
          <a:solidFill>
            <a:srgbClr val="FAF3E0"/>
          </a:solidFill>
          <a:ln>
            <a:solidFill>
              <a:srgbClr val="DAA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874519"/>
            <a:ext cx="10058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4263F"/>
                </a:solidFill>
                <a:latin typeface="Aptos"/>
              </a:defRPr>
            </a:pPr>
            <a:r>
              <a:t>Why it matters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514600"/>
            <a:ext cx="1005840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26303C"/>
                </a:solidFill>
                <a:latin typeface="Aptos"/>
              </a:defRPr>
            </a:pPr>
            <a:r>
              <a:t>Growth acceleration may be one of the earliest objective signs of progressive puberty.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First-Line Investigations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325880"/>
            <a:ext cx="10652760" cy="4498658"/>
          </a:xfrm>
          <a:prstGeom prst="roundRect">
            <a:avLst/>
          </a:prstGeom>
          <a:solidFill>
            <a:srgbClr val="E6F5F5"/>
          </a:solidFill>
          <a:ln>
            <a:solidFill>
              <a:srgbClr val="0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645919"/>
            <a:ext cx="10058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4263F"/>
                </a:solidFill>
                <a:latin typeface="Aptos"/>
              </a:defRPr>
            </a:pPr>
            <a:r>
              <a:t>Do not order everything at once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286000"/>
            <a:ext cx="1005840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26303C"/>
                </a:solidFill>
                <a:latin typeface="Aptos"/>
              </a:defRPr>
            </a:pPr>
            <a:r>
              <a:t>Initial evaluation should be targeted to the clinical picture.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3657600"/>
            <a:ext cx="1005840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 dirty="0"/>
              <a:t>• Bone age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 dirty="0"/>
              <a:t>• Basal LH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 dirty="0"/>
              <a:t>• FSH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 dirty="0"/>
              <a:t>• Sex steroids: estradiol in girls; testosterone in boys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Additional Tests When Clinically Indicated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371600"/>
            <a:ext cx="102412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t>• TSH + free T4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t>• 17-hydroxyprogesterone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t>• DHEAS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t>• Androstenedione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t>• β-hCG — particularly in boys with rapid virilization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t>• Pelvic / testicular / adrenal imaging when indicated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Basal LH: The Most Important Biochemical Marker of CPP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25880"/>
            <a:ext cx="5394960" cy="3157919"/>
          </a:xfrm>
          <a:prstGeom prst="roundRect">
            <a:avLst/>
          </a:prstGeom>
          <a:solidFill>
            <a:srgbClr val="E6F5F5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0392" y="1572768"/>
            <a:ext cx="4892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4263F"/>
                </a:solidFill>
                <a:latin typeface="Aptos"/>
              </a:defRPr>
            </a:pPr>
            <a:r>
              <a:t>Interpretation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392" y="2057400"/>
            <a:ext cx="489204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dirty="0"/>
              <a:t>• A pubertal LH strongly supports central activation of the HPG axis.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dirty="0"/>
              <a:t>• A low LH does not necessarily exclude CPP, particularly in early puberty.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325880"/>
            <a:ext cx="5394960" cy="3255264"/>
          </a:xfrm>
          <a:prstGeom prst="roundRect">
            <a:avLst/>
          </a:prstGeom>
          <a:solidFill>
            <a:srgbClr val="FAF3E0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28232" y="1572768"/>
            <a:ext cx="4892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4263F"/>
                </a:solidFill>
                <a:latin typeface="Aptos"/>
              </a:defRPr>
            </a:pPr>
            <a:r>
              <a:t>Important limitation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28232" y="2057400"/>
            <a:ext cx="489204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t>• LH is pulsatile.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t>• A single measurement may miss early activation.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When Basal LH Is Low but Suspicion Remains High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417320"/>
            <a:ext cx="10652760" cy="2743200"/>
          </a:xfrm>
          <a:prstGeom prst="roundRect">
            <a:avLst/>
          </a:prstGeom>
          <a:solidFill>
            <a:srgbClr val="FAF3E0"/>
          </a:solidFill>
          <a:ln>
            <a:solidFill>
              <a:srgbClr val="DAA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737360"/>
            <a:ext cx="10058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4263F"/>
                </a:solidFill>
                <a:latin typeface="Aptos"/>
              </a:defRPr>
            </a:pPr>
            <a:r>
              <a:t>Next step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377440"/>
            <a:ext cx="1005840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26303C"/>
                </a:solidFill>
                <a:latin typeface="Aptos"/>
              </a:defRPr>
            </a:pPr>
            <a:r>
              <a:t>Repeat early-morning LH</a:t>
            </a:r>
            <a:br/>
            <a:r>
              <a:t>OR</a:t>
            </a:r>
            <a:br/>
            <a:r>
              <a:t>Perform a GnRH / GnRH-agonist stimulation test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B4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If Gonadotropins Are Suppressed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30643"/>
            <a:ext cx="5394960" cy="4526280"/>
          </a:xfrm>
          <a:prstGeom prst="roundRect">
            <a:avLst/>
          </a:prstGeom>
          <a:solidFill>
            <a:srgbClr val="E6F5F5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0392" y="1572768"/>
            <a:ext cx="4892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4263F"/>
                </a:solidFill>
                <a:latin typeface="Aptos"/>
              </a:defRPr>
            </a:pPr>
            <a:r>
              <a:t>Possible sources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392" y="2057400"/>
            <a:ext cx="4892040" cy="2636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b="1" dirty="0"/>
              <a:t>Adrenal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dirty="0"/>
              <a:t>• CAH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dirty="0"/>
              <a:t>• Adrenal tumor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b="1" dirty="0"/>
              <a:t>Gonadal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dirty="0"/>
              <a:t>• Ovarian cyst / tumor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dirty="0"/>
              <a:t>• Leydig cell tumor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dirty="0"/>
              <a:t>• Testicular adrenal rest tumor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325880"/>
            <a:ext cx="5394960" cy="4526280"/>
          </a:xfrm>
          <a:prstGeom prst="roundRect">
            <a:avLst/>
          </a:prstGeom>
          <a:solidFill>
            <a:srgbClr val="FAF3E0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28232" y="1572768"/>
            <a:ext cx="4892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4263F"/>
                </a:solidFill>
                <a:latin typeface="Aptos"/>
              </a:defRPr>
            </a:pPr>
            <a:r>
              <a:t>Other mechanisms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28232" y="2057400"/>
            <a:ext cx="489204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t>• hCG-mediated germ-cell tumor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t>• Exogenous estrogen / testosterone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t>• McCune–Albright syndrome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t>• Severe primary hypothyroidism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B4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Additional Tests: Androgen Excess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371600"/>
            <a:ext cx="1033272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r>
              <a:t>• 17-OHP → screen for CAH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r>
              <a:t>• DHEAS → adrenal source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r>
              <a:t>• Androstenedione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r>
              <a:t>• Testosterone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r>
              <a:t>• β-hCG → particularly in boys with rapid virilization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Additional Tests: Estrogen Excess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25880"/>
            <a:ext cx="5394960" cy="4526280"/>
          </a:xfrm>
          <a:prstGeom prst="roundRect">
            <a:avLst/>
          </a:prstGeom>
          <a:solidFill>
            <a:srgbClr val="E6F5F5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0392" y="1572768"/>
            <a:ext cx="4892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4263F"/>
                </a:solidFill>
                <a:latin typeface="Aptos"/>
              </a:defRPr>
            </a:pPr>
            <a:r>
              <a:t>Laboratory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392" y="2057400"/>
            <a:ext cx="489204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t>• Estradiol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325880"/>
            <a:ext cx="5394960" cy="4526280"/>
          </a:xfrm>
          <a:prstGeom prst="roundRect">
            <a:avLst/>
          </a:prstGeom>
          <a:solidFill>
            <a:srgbClr val="FAF3E0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28232" y="1572768"/>
            <a:ext cx="4892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4263F"/>
                </a:solidFill>
                <a:latin typeface="Aptos"/>
              </a:defRPr>
            </a:pPr>
            <a:r>
              <a:t>Imaging / differential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28232" y="2057400"/>
            <a:ext cx="489204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t>• Pelvic ultrasound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t>• Ovarian cyst / tumor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t>• McCune–Albright syndrome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t>• Exogenous estrogen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When the Clinical Picture Is Unusual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325880"/>
            <a:ext cx="10652760" cy="2743200"/>
          </a:xfrm>
          <a:prstGeom prst="roundRect">
            <a:avLst/>
          </a:prstGeom>
          <a:solidFill>
            <a:srgbClr val="FAEBEB"/>
          </a:solidFill>
          <a:ln>
            <a:solidFill>
              <a:srgbClr val="B4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645919"/>
            <a:ext cx="10058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4263F"/>
                </a:solidFill>
                <a:latin typeface="Aptos"/>
              </a:defRPr>
            </a:pPr>
            <a:r>
              <a:t>Think of severe primary hypothyroidism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286000"/>
            <a:ext cx="1005840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26303C"/>
                </a:solidFill>
                <a:latin typeface="Aptos"/>
              </a:defRPr>
            </a:pPr>
            <a:r>
              <a:t>TSH + free T4</a:t>
            </a:r>
            <a:br/>
            <a:br/>
            <a:r>
              <a:t>Severe longstanding primary hypothyroidism can produce a Van Wyk–Grumbach syndrome–like presentation.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When Do We Need Brain MRI?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80160"/>
            <a:ext cx="10698480" cy="3414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• MRI should be strongly considered in: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• Younger children — girls &lt;6 years, boys &lt;8 years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 dirty="0"/>
              <a:t>• Children with neurologic symptoms or signs</a:t>
            </a:r>
            <a:r>
              <a:rPr lang="en-US" dirty="0"/>
              <a:t>, Particularly: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 lang="en-US" dirty="0"/>
              <a:t>         Headache 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 lang="en-US" dirty="0"/>
              <a:t>         Seizures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 lang="en-US" dirty="0"/>
              <a:t>         Visual abnormalities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 lang="en-US" dirty="0"/>
              <a:t>        Other focal neurologic findings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43312" y="78837"/>
            <a:ext cx="467121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1F3755"/>
                </a:solidFill>
                <a:latin typeface="Aptos"/>
              </a:defRPr>
            </a:pPr>
            <a:r>
              <a:rPr sz="2400" dirty="0"/>
              <a:t>A Practical Diagnostic Algorithm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977640" y="814822"/>
            <a:ext cx="4023360" cy="640080"/>
          </a:xfrm>
          <a:prstGeom prst="roundRect">
            <a:avLst/>
          </a:prstGeom>
          <a:solidFill>
            <a:srgbClr val="E8F1FA"/>
          </a:solidFill>
          <a:ln w="19050">
            <a:solidFill>
              <a:srgbClr val="3A70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2000" b="1">
                <a:solidFill>
                  <a:srgbClr val="1F3755"/>
                </a:solidFill>
                <a:latin typeface="Aptos"/>
              </a:defRPr>
            </a:pPr>
            <a:r>
              <a:rPr dirty="0"/>
              <a:t>Precocious puberty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46120" y="1815587"/>
            <a:ext cx="5669280" cy="731520"/>
          </a:xfrm>
          <a:prstGeom prst="roundRect">
            <a:avLst/>
          </a:prstGeom>
          <a:solidFill>
            <a:srgbClr val="F4F5F7"/>
          </a:solidFill>
          <a:ln w="19050">
            <a:solidFill>
              <a:srgbClr val="1F3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800" b="1">
                <a:solidFill>
                  <a:srgbClr val="1F3755"/>
                </a:solidFill>
                <a:latin typeface="Aptos"/>
              </a:defRPr>
            </a:pPr>
            <a:r>
              <a:t>Clinical assessment</a:t>
            </a:r>
            <a:br/>
            <a:r>
              <a:t>Is puberty progressive?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115626"/>
            <a:ext cx="3246120" cy="1005840"/>
          </a:xfrm>
          <a:prstGeom prst="roundRect">
            <a:avLst/>
          </a:prstGeom>
          <a:solidFill>
            <a:srgbClr val="E8F4EA"/>
          </a:solidFill>
          <a:ln w="19050">
            <a:solidFill>
              <a:srgbClr val="4C87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500" b="1">
                <a:solidFill>
                  <a:srgbClr val="1F3755"/>
                </a:solidFill>
                <a:latin typeface="Aptos"/>
              </a:defRPr>
            </a:pPr>
            <a:r>
              <a:t>NO / minimal progression</a:t>
            </a:r>
            <a:br/>
            <a:r>
              <a:t>Observation may be appropriate</a:t>
            </a:r>
            <a:br/>
            <a:r>
              <a:t>in selected girls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61598" y="3086414"/>
            <a:ext cx="3200400" cy="1005840"/>
          </a:xfrm>
          <a:prstGeom prst="roundRect">
            <a:avLst/>
          </a:prstGeom>
          <a:solidFill>
            <a:srgbClr val="E8F1FA"/>
          </a:solidFill>
          <a:ln w="19050">
            <a:solidFill>
              <a:srgbClr val="3A70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1F3755"/>
                </a:solidFill>
                <a:latin typeface="Aptos"/>
              </a:defRPr>
            </a:pPr>
            <a:r>
              <a:t>YES</a:t>
            </a:r>
            <a:br/>
            <a:r>
              <a:t>↓</a:t>
            </a:r>
            <a:br/>
            <a:r>
              <a:t>Basal ultrasensitive LH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69580" y="4217290"/>
            <a:ext cx="3337560" cy="1005840"/>
          </a:xfrm>
          <a:prstGeom prst="roundRect">
            <a:avLst/>
          </a:prstGeom>
          <a:solidFill>
            <a:srgbClr val="FAF1E2"/>
          </a:solidFill>
          <a:ln w="19050">
            <a:solidFill>
              <a:srgbClr val="C2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400" b="1">
                <a:solidFill>
                  <a:srgbClr val="1F3755"/>
                </a:solidFill>
                <a:latin typeface="Aptos"/>
              </a:defRPr>
            </a:pPr>
            <a:r>
              <a:t>Low LH + high clinical suspicion</a:t>
            </a:r>
            <a:br/>
            <a:r>
              <a:t>Repeat early-morning LH</a:t>
            </a:r>
            <a:br/>
            <a:r>
              <a:t>OR GnRH/GnRHa stimulation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170871" y="4812030"/>
            <a:ext cx="2834640" cy="777240"/>
          </a:xfrm>
          <a:prstGeom prst="roundRect">
            <a:avLst/>
          </a:prstGeom>
          <a:solidFill>
            <a:srgbClr val="E8F4EA"/>
          </a:solidFill>
          <a:ln w="19050">
            <a:solidFill>
              <a:srgbClr val="4C87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800" b="1">
                <a:solidFill>
                  <a:srgbClr val="1F3755"/>
                </a:solidFill>
                <a:latin typeface="Aptos"/>
              </a:defRPr>
            </a:pPr>
            <a:r>
              <a:t>Pubertal LH</a:t>
            </a:r>
            <a:br/>
            <a:r>
              <a:t>→ CENTRAL CPP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01000" y="5607178"/>
            <a:ext cx="3291840" cy="777240"/>
          </a:xfrm>
          <a:prstGeom prst="roundRect">
            <a:avLst/>
          </a:prstGeom>
          <a:solidFill>
            <a:srgbClr val="F9E8E8"/>
          </a:solidFill>
          <a:ln w="19050">
            <a:solidFill>
              <a:srgbClr val="AE48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500" b="1">
                <a:solidFill>
                  <a:srgbClr val="1F3755"/>
                </a:solidFill>
                <a:latin typeface="Aptos"/>
              </a:defRPr>
            </a:pPr>
            <a:r>
              <a:t>Low LH + elevated sex steroids</a:t>
            </a:r>
            <a:br/>
            <a:r>
              <a:t>→ PERIPHERAL PP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346633" y="6469066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5A6068"/>
                </a:solidFill>
                <a:latin typeface="Aptos"/>
              </a:defRPr>
            </a:pPr>
            <a:r>
              <a:rPr dirty="0"/>
              <a:t>Key principle: interpret LH together with clinical tempo and the sex-steroid pattern.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973204" y="1454902"/>
            <a:ext cx="0" cy="347472"/>
          </a:xfrm>
          <a:prstGeom prst="line">
            <a:avLst/>
          </a:prstGeom>
          <a:ln w="27940">
            <a:solidFill>
              <a:srgbClr val="5A60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H="1">
            <a:off x="2485072" y="2620007"/>
            <a:ext cx="1371599" cy="438912"/>
          </a:xfrm>
          <a:prstGeom prst="line">
            <a:avLst/>
          </a:prstGeom>
          <a:ln w="27940">
            <a:solidFill>
              <a:srgbClr val="5A60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6909435" y="2608958"/>
            <a:ext cx="0" cy="438912"/>
          </a:xfrm>
          <a:prstGeom prst="line">
            <a:avLst/>
          </a:prstGeom>
          <a:ln w="27940">
            <a:solidFill>
              <a:srgbClr val="5A60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>
            <a:cxnSpLocks/>
          </p:cNvCxnSpPr>
          <p:nvPr/>
        </p:nvCxnSpPr>
        <p:spPr>
          <a:xfrm>
            <a:off x="6837045" y="4109275"/>
            <a:ext cx="1163955" cy="520985"/>
          </a:xfrm>
          <a:prstGeom prst="line">
            <a:avLst/>
          </a:prstGeom>
          <a:ln w="27940">
            <a:solidFill>
              <a:srgbClr val="5A60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562225" y="2547107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5A6068"/>
                </a:solidFill>
                <a:latin typeface="Aptos"/>
              </a:defRPr>
            </a:pPr>
            <a:r>
              <a:rPr dirty="0"/>
              <a:t>NO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52235" y="2666168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5A6068"/>
                </a:solidFill>
                <a:latin typeface="Aptos"/>
              </a:defRPr>
            </a:pPr>
            <a:r>
              <a:rPr dirty="0"/>
              <a:t>YES</a:t>
            </a:r>
          </a:p>
        </p:txBody>
      </p:sp>
      <p:cxnSp>
        <p:nvCxnSpPr>
          <p:cNvPr id="20" name="Connector 19"/>
          <p:cNvCxnSpPr>
            <a:cxnSpLocks/>
          </p:cNvCxnSpPr>
          <p:nvPr/>
        </p:nvCxnSpPr>
        <p:spPr>
          <a:xfrm flipH="1">
            <a:off x="4714875" y="4121466"/>
            <a:ext cx="720091" cy="633414"/>
          </a:xfrm>
          <a:prstGeom prst="line">
            <a:avLst/>
          </a:prstGeom>
          <a:ln w="27940">
            <a:solidFill>
              <a:srgbClr val="5A60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9738360" y="5223130"/>
            <a:ext cx="0" cy="384048"/>
          </a:xfrm>
          <a:prstGeom prst="line">
            <a:avLst/>
          </a:prstGeom>
          <a:ln w="27940">
            <a:solidFill>
              <a:srgbClr val="5A60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3978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1F3755"/>
                </a:solidFill>
                <a:latin typeface="Aptos"/>
              </a:defRPr>
            </a:pPr>
            <a:r>
              <a:t>When Gonadotropins Are Suppressed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04672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700" b="0">
                <a:solidFill>
                  <a:srgbClr val="5A6068"/>
                </a:solidFill>
                <a:latin typeface="Aptos"/>
              </a:defRPr>
            </a:pPr>
            <a:r>
              <a:t>High sex steroids + low LH → look for the source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931920" y="1280160"/>
            <a:ext cx="4343400" cy="731520"/>
          </a:xfrm>
          <a:prstGeom prst="roundRect">
            <a:avLst/>
          </a:prstGeom>
          <a:solidFill>
            <a:srgbClr val="F9E8E8"/>
          </a:solidFill>
          <a:ln w="19050">
            <a:solidFill>
              <a:srgbClr val="AE48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2000" b="1">
                <a:solidFill>
                  <a:srgbClr val="1F3755"/>
                </a:solidFill>
                <a:latin typeface="Aptos"/>
              </a:defRPr>
            </a:pPr>
            <a:r>
              <a:t>PERIPHERAL PRECOCIOUS PUBERTY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2651760"/>
            <a:ext cx="3154680" cy="1234440"/>
          </a:xfrm>
          <a:prstGeom prst="roundRect">
            <a:avLst/>
          </a:prstGeom>
          <a:solidFill>
            <a:srgbClr val="FAF1E2"/>
          </a:solidFill>
          <a:ln w="19050">
            <a:solidFill>
              <a:srgbClr val="C2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1F3755"/>
                </a:solidFill>
                <a:latin typeface="Aptos"/>
              </a:defRPr>
            </a:pPr>
            <a:r>
              <a:t>ADRENAL</a:t>
            </a:r>
          </a:p>
          <a:p>
            <a:pPr algn="ctr">
              <a:defRPr sz="1300">
                <a:solidFill>
                  <a:srgbClr val="5A6068"/>
                </a:solidFill>
                <a:latin typeface="Aptos"/>
              </a:defRPr>
            </a:pPr>
            <a:r>
              <a:t>CAH</a:t>
            </a:r>
            <a:br/>
            <a:r>
              <a:t>Adrenal tumor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0" y="2651760"/>
            <a:ext cx="3154680" cy="1234440"/>
          </a:xfrm>
          <a:prstGeom prst="roundRect">
            <a:avLst/>
          </a:prstGeom>
          <a:solidFill>
            <a:srgbClr val="E8F1FA"/>
          </a:solidFill>
          <a:ln w="19050">
            <a:solidFill>
              <a:srgbClr val="3A70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1F3755"/>
                </a:solidFill>
                <a:latin typeface="Aptos"/>
              </a:defRPr>
            </a:pPr>
            <a:r>
              <a:t>GONADAL</a:t>
            </a:r>
          </a:p>
          <a:p>
            <a:pPr algn="ctr">
              <a:defRPr sz="1300">
                <a:solidFill>
                  <a:srgbClr val="5A6068"/>
                </a:solidFill>
                <a:latin typeface="Aptos"/>
              </a:defRPr>
            </a:pPr>
            <a:r>
              <a:t>Ovarian cyst/tumor</a:t>
            </a:r>
            <a:br/>
            <a:r>
              <a:t>Leydig-cell tumor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92440" y="2651760"/>
            <a:ext cx="3154680" cy="1234440"/>
          </a:xfrm>
          <a:prstGeom prst="roundRect">
            <a:avLst/>
          </a:prstGeom>
          <a:solidFill>
            <a:srgbClr val="E8F4EA"/>
          </a:solidFill>
          <a:ln w="19050">
            <a:solidFill>
              <a:srgbClr val="4C87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1F3755"/>
                </a:solidFill>
                <a:latin typeface="Aptos"/>
              </a:defRPr>
            </a:pPr>
            <a:r>
              <a:t>hCG-MEDIATED</a:t>
            </a:r>
          </a:p>
          <a:p>
            <a:pPr algn="ctr">
              <a:defRPr sz="1300">
                <a:solidFill>
                  <a:srgbClr val="5A6068"/>
                </a:solidFill>
                <a:latin typeface="Aptos"/>
              </a:defRPr>
            </a:pPr>
            <a:r>
              <a:t>hCG-secreting</a:t>
            </a:r>
            <a:br/>
            <a:r>
              <a:t>germ-cell tumor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4297680"/>
            <a:ext cx="3154680" cy="1234440"/>
          </a:xfrm>
          <a:prstGeom prst="roundRect">
            <a:avLst/>
          </a:prstGeom>
          <a:solidFill>
            <a:srgbClr val="F4F5F7"/>
          </a:solidFill>
          <a:ln w="19050">
            <a:solidFill>
              <a:srgbClr val="5A60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1F3755"/>
                </a:solidFill>
                <a:latin typeface="Aptos"/>
              </a:defRPr>
            </a:pPr>
            <a:r>
              <a:t>EXOGENOUS</a:t>
            </a:r>
          </a:p>
          <a:p>
            <a:pPr algn="ctr">
              <a:defRPr sz="1300">
                <a:solidFill>
                  <a:srgbClr val="5A6068"/>
                </a:solidFill>
                <a:latin typeface="Aptos"/>
              </a:defRPr>
            </a:pPr>
            <a:r>
              <a:t>Estrogen / androgen</a:t>
            </a:r>
            <a:br/>
            <a:r>
              <a:t>exposure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4297680"/>
            <a:ext cx="3154680" cy="1234440"/>
          </a:xfrm>
          <a:prstGeom prst="roundRect">
            <a:avLst/>
          </a:prstGeom>
          <a:solidFill>
            <a:srgbClr val="FAF1E2"/>
          </a:solidFill>
          <a:ln w="19050">
            <a:solidFill>
              <a:srgbClr val="C2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1F3755"/>
                </a:solidFill>
                <a:latin typeface="Aptos"/>
              </a:defRPr>
            </a:pPr>
            <a:r>
              <a:t>McCUNE–ALBRIGHT</a:t>
            </a:r>
          </a:p>
          <a:p>
            <a:pPr algn="ctr">
              <a:defRPr sz="1300">
                <a:solidFill>
                  <a:srgbClr val="5A6068"/>
                </a:solidFill>
                <a:latin typeface="Aptos"/>
              </a:defRPr>
            </a:pPr>
            <a:r>
              <a:t>Autonomous</a:t>
            </a:r>
            <a:br/>
            <a:r>
              <a:t>sex-steroid production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92440" y="4297680"/>
            <a:ext cx="3154680" cy="1234440"/>
          </a:xfrm>
          <a:prstGeom prst="roundRect">
            <a:avLst/>
          </a:prstGeom>
          <a:solidFill>
            <a:srgbClr val="E8F1FA"/>
          </a:solidFill>
          <a:ln w="19050">
            <a:solidFill>
              <a:srgbClr val="3A70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600" b="1">
                <a:solidFill>
                  <a:srgbClr val="1F3755"/>
                </a:solidFill>
                <a:latin typeface="Aptos"/>
              </a:defRPr>
            </a:pPr>
            <a:r>
              <a:t>OTHER</a:t>
            </a:r>
          </a:p>
          <a:p>
            <a:pPr algn="ctr">
              <a:defRPr sz="1300">
                <a:solidFill>
                  <a:srgbClr val="5A6068"/>
                </a:solidFill>
                <a:latin typeface="Aptos"/>
              </a:defRPr>
            </a:pPr>
            <a:r>
              <a:t>Severe hypothyroidism</a:t>
            </a:r>
            <a:br/>
            <a:r>
              <a:t>Other rare causes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608076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5A6068"/>
                </a:solidFill>
                <a:latin typeface="Aptos"/>
              </a:defRPr>
            </a:pPr>
            <a:r>
              <a:t>Clinical clues: discordant puberty • rapid virilization • vaginal bleeding without HPG activation • exogenous hormone exposure</a:t>
            </a:r>
          </a:p>
        </p:txBody>
      </p:sp>
      <p:cxnSp>
        <p:nvCxnSpPr>
          <p:cNvPr id="12" name="Connector 11"/>
          <p:cNvCxnSpPr/>
          <p:nvPr/>
        </p:nvCxnSpPr>
        <p:spPr>
          <a:xfrm flipH="1">
            <a:off x="2240280" y="2011680"/>
            <a:ext cx="3867912" cy="603504"/>
          </a:xfrm>
          <a:prstGeom prst="line">
            <a:avLst/>
          </a:prstGeom>
          <a:ln w="27940">
            <a:solidFill>
              <a:srgbClr val="5A60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H="1">
            <a:off x="5943600" y="2011680"/>
            <a:ext cx="164592" cy="603504"/>
          </a:xfrm>
          <a:prstGeom prst="line">
            <a:avLst/>
          </a:prstGeom>
          <a:ln w="27940">
            <a:solidFill>
              <a:srgbClr val="5A60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6108192" y="2011680"/>
            <a:ext cx="3538728" cy="603504"/>
          </a:xfrm>
          <a:prstGeom prst="line">
            <a:avLst/>
          </a:prstGeom>
          <a:ln w="27940">
            <a:solidFill>
              <a:srgbClr val="5A60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86764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C52D8-0C95-0E86-B5E7-53FDC145A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592499-6A1F-23DB-7A47-EA8E9FCC2752}"/>
              </a:ext>
            </a:extLst>
          </p:cNvPr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C81C53-7844-077F-6FB7-9D593DB125A3}"/>
              </a:ext>
            </a:extLst>
          </p:cNvPr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26D24B-9487-99A0-F0AB-5E60F73C91DC}"/>
              </a:ext>
            </a:extLst>
          </p:cNvPr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AA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016770-46D4-86CC-9569-A935AFED831D}"/>
              </a:ext>
            </a:extLst>
          </p:cNvPr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A9B0FA-F824-4A6D-6D84-5218E35C2652}"/>
              </a:ext>
            </a:extLst>
          </p:cNvPr>
          <p:cNvSpPr txBox="1"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Clinical Case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F5497B3-4414-BA98-6A1F-5A3137B44890}"/>
              </a:ext>
            </a:extLst>
          </p:cNvPr>
          <p:cNvSpPr/>
          <p:nvPr/>
        </p:nvSpPr>
        <p:spPr>
          <a:xfrm>
            <a:off x="708660" y="1251585"/>
            <a:ext cx="10835640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70379C-9A67-E306-C79F-7DD166BD2B51}"/>
              </a:ext>
            </a:extLst>
          </p:cNvPr>
          <p:cNvSpPr txBox="1"/>
          <p:nvPr/>
        </p:nvSpPr>
        <p:spPr>
          <a:xfrm>
            <a:off x="1055370" y="1572768"/>
            <a:ext cx="10287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26303C"/>
                </a:solidFill>
                <a:latin typeface="Vazirmatn"/>
              </a:defRPr>
            </a:pPr>
            <a:endParaRPr lang="en-US" dirty="0">
              <a:cs typeface="2  Nazanin" panose="00000400000000000000" pitchFamily="2" charset="-78"/>
            </a:endParaRPr>
          </a:p>
          <a:p>
            <a:pPr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>
                <a:cs typeface="2  Nazanin" panose="00000400000000000000" pitchFamily="2" charset="-78"/>
              </a:rPr>
              <a:t>A 7 Y.O girl with chief complaint of precocious puberty</a:t>
            </a:r>
          </a:p>
          <a:p>
            <a:pPr>
              <a:defRPr sz="2000">
                <a:solidFill>
                  <a:srgbClr val="26303C"/>
                </a:solidFill>
                <a:latin typeface="Vazirmatn"/>
              </a:defRPr>
            </a:pPr>
            <a:endParaRPr lang="en-US" dirty="0">
              <a:cs typeface="2  Nazanin" panose="00000400000000000000" pitchFamily="2" charset="-78"/>
            </a:endParaRPr>
          </a:p>
          <a:p>
            <a:pPr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>
                <a:cs typeface="2  Nazanin" panose="00000400000000000000" pitchFamily="2" charset="-78"/>
              </a:rPr>
              <a:t>B: 3, P: 2</a:t>
            </a:r>
            <a:endParaRPr dirty="0">
              <a:cs typeface="2  Nazanin" panose="00000400000000000000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536FA1-C838-C939-7229-40CDEA76F5D1}"/>
              </a:ext>
            </a:extLst>
          </p:cNvPr>
          <p:cNvSpPr txBox="1"/>
          <p:nvPr/>
        </p:nvSpPr>
        <p:spPr>
          <a:xfrm>
            <a:off x="4752975" y="4630090"/>
            <a:ext cx="201834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2200" b="1">
                <a:solidFill>
                  <a:srgbClr val="14263F"/>
                </a:solidFill>
                <a:latin typeface="Vazirmatn"/>
              </a:defRPr>
            </a:pPr>
            <a:r>
              <a:rPr lang="en-US" dirty="0"/>
              <a:t>Diagnosis?</a:t>
            </a:r>
          </a:p>
          <a:p>
            <a:pPr algn="r">
              <a:defRPr sz="2200" b="1">
                <a:solidFill>
                  <a:srgbClr val="14263F"/>
                </a:solidFill>
                <a:latin typeface="Vazirmatn"/>
              </a:defRPr>
            </a:pPr>
            <a:r>
              <a:rPr lang="en-US" dirty="0"/>
              <a:t>Treatment?</a:t>
            </a:r>
            <a:endParaRPr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6C6367-BACD-475B-88E8-C1B883006BE3}"/>
              </a:ext>
            </a:extLst>
          </p:cNvPr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032006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1C5F6-CBCC-1FEA-E929-B80FEA451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DF28A56-94D3-E97C-29BE-CB213F656996}"/>
              </a:ext>
            </a:extLst>
          </p:cNvPr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C151B8-7864-64D4-9EC0-F1FA4B004ED0}"/>
              </a:ext>
            </a:extLst>
          </p:cNvPr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5C3D9B-F226-7F79-C08F-891605210D3C}"/>
              </a:ext>
            </a:extLst>
          </p:cNvPr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AA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A6ADF9-D2D7-A334-6218-E7C8301DF13F}"/>
              </a:ext>
            </a:extLst>
          </p:cNvPr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2C1BCC-C94E-5AD9-7A10-D3167D083137}"/>
              </a:ext>
            </a:extLst>
          </p:cNvPr>
          <p:cNvSpPr txBox="1"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Clinical Case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7D128C9-81FD-4F4F-E993-B5E0B3062FD4}"/>
              </a:ext>
            </a:extLst>
          </p:cNvPr>
          <p:cNvSpPr/>
          <p:nvPr/>
        </p:nvSpPr>
        <p:spPr>
          <a:xfrm>
            <a:off x="685800" y="1234440"/>
            <a:ext cx="10835640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51320A-7E75-95B5-305C-FC563B2C3A64}"/>
              </a:ext>
            </a:extLst>
          </p:cNvPr>
          <p:cNvSpPr txBox="1"/>
          <p:nvPr/>
        </p:nvSpPr>
        <p:spPr>
          <a:xfrm>
            <a:off x="960120" y="1572768"/>
            <a:ext cx="10287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/>
              <a:t>A 5 Y.O girl with chief complaint of precocious puberty, with two episodes of vaginal bleeding, 20 days apart</a:t>
            </a:r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endParaRPr lang="en-US" dirty="0"/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/>
              <a:t>B:1, P: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B826D5-CE6F-34A7-ED36-2D0B30D9926C}"/>
              </a:ext>
            </a:extLst>
          </p:cNvPr>
          <p:cNvSpPr txBox="1"/>
          <p:nvPr/>
        </p:nvSpPr>
        <p:spPr>
          <a:xfrm>
            <a:off x="5459309" y="4328237"/>
            <a:ext cx="153394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200" b="1">
                <a:solidFill>
                  <a:srgbClr val="14263F"/>
                </a:solidFill>
                <a:latin typeface="Vazirmatn"/>
              </a:defRPr>
            </a:pPr>
            <a:r>
              <a:rPr lang="en-US" dirty="0"/>
              <a:t>Diagnosis?</a:t>
            </a:r>
          </a:p>
          <a:p>
            <a:pPr algn="r">
              <a:defRPr sz="2200" b="1">
                <a:solidFill>
                  <a:srgbClr val="14263F"/>
                </a:solidFill>
                <a:latin typeface="Vazirmatn"/>
              </a:defRPr>
            </a:pPr>
            <a:r>
              <a:rPr lang="en-US" dirty="0"/>
              <a:t>Treatment?</a:t>
            </a:r>
            <a:endParaRPr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6A3ADD-6BDD-8B02-926F-9221E2077634}"/>
              </a:ext>
            </a:extLst>
          </p:cNvPr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4195457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20DED-AA99-CEF1-A8B4-A7EE26B61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5BA3DF8-6786-A1E6-1926-D841E9720BC3}"/>
              </a:ext>
            </a:extLst>
          </p:cNvPr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158250-6E63-8839-0168-206F531E8552}"/>
              </a:ext>
            </a:extLst>
          </p:cNvPr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87F602-5F7C-C2D7-0C68-17DBD39524C8}"/>
              </a:ext>
            </a:extLst>
          </p:cNvPr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AA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D0E5B3-D8D7-C6EE-994F-64B8322FB4F6}"/>
              </a:ext>
            </a:extLst>
          </p:cNvPr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C99CC8-920B-F4E7-62CE-397DADE30E59}"/>
              </a:ext>
            </a:extLst>
          </p:cNvPr>
          <p:cNvSpPr txBox="1"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Clinical Case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5D8B987-C26A-FE12-0B98-E348611793FF}"/>
              </a:ext>
            </a:extLst>
          </p:cNvPr>
          <p:cNvSpPr/>
          <p:nvPr/>
        </p:nvSpPr>
        <p:spPr>
          <a:xfrm>
            <a:off x="685800" y="1234440"/>
            <a:ext cx="10835640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35B1CF-85AF-DA61-6D9F-68EF3802E5AF}"/>
              </a:ext>
            </a:extLst>
          </p:cNvPr>
          <p:cNvSpPr txBox="1"/>
          <p:nvPr/>
        </p:nvSpPr>
        <p:spPr>
          <a:xfrm>
            <a:off x="960120" y="1572768"/>
            <a:ext cx="10287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endParaRPr lang="en-US" dirty="0"/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/>
              <a:t>A 6 Y.O boy with chief complaint of precocious puberty</a:t>
            </a:r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endParaRPr lang="en-US" dirty="0"/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/>
              <a:t>Testes: 2 cm, 3 cc</a:t>
            </a:r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/>
              <a:t>Penis: childhood size</a:t>
            </a:r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/>
              <a:t>P: 3</a:t>
            </a:r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7E7D8C-D3A4-A6BE-9972-8B5E4DAB2E41}"/>
              </a:ext>
            </a:extLst>
          </p:cNvPr>
          <p:cNvSpPr txBox="1"/>
          <p:nvPr/>
        </p:nvSpPr>
        <p:spPr>
          <a:xfrm>
            <a:off x="4713502" y="4453128"/>
            <a:ext cx="153394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200" b="1">
                <a:solidFill>
                  <a:srgbClr val="14263F"/>
                </a:solidFill>
                <a:latin typeface="Vazirmatn"/>
              </a:defRPr>
            </a:pPr>
            <a:r>
              <a:rPr lang="en-US" dirty="0"/>
              <a:t>Diagnosis?</a:t>
            </a:r>
          </a:p>
          <a:p>
            <a:pPr algn="r">
              <a:defRPr sz="2200" b="1">
                <a:solidFill>
                  <a:srgbClr val="14263F"/>
                </a:solidFill>
                <a:latin typeface="Vazirmatn"/>
              </a:defRPr>
            </a:pPr>
            <a:r>
              <a:rPr lang="en-US" dirty="0"/>
              <a:t>Treatment?</a:t>
            </a:r>
            <a:endParaRPr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990B83-3BBE-A81C-1CBD-EE3BB79E3899}"/>
              </a:ext>
            </a:extLst>
          </p:cNvPr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3304928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8E08C-EC25-DADF-41CC-91808F20D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B3F617-8574-7729-2DD7-182452517C95}"/>
              </a:ext>
            </a:extLst>
          </p:cNvPr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F81941-35A9-9574-F302-F4CCB2781C92}"/>
              </a:ext>
            </a:extLst>
          </p:cNvPr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8F55CF-A80A-9AF8-FC14-A801BF3238F9}"/>
              </a:ext>
            </a:extLst>
          </p:cNvPr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AA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3CE64C-C773-9CD0-5870-A516173F4BE1}"/>
              </a:ext>
            </a:extLst>
          </p:cNvPr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B42109-5215-CA6F-AC7E-3A8EE9BFD7B6}"/>
              </a:ext>
            </a:extLst>
          </p:cNvPr>
          <p:cNvSpPr txBox="1"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Clinical Case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16EFE04-9EF0-1DC9-D92F-9CC4ED4822D6}"/>
              </a:ext>
            </a:extLst>
          </p:cNvPr>
          <p:cNvSpPr/>
          <p:nvPr/>
        </p:nvSpPr>
        <p:spPr>
          <a:xfrm>
            <a:off x="685800" y="1234440"/>
            <a:ext cx="10835640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5A7403-29CF-048B-B368-FC5211EB525B}"/>
              </a:ext>
            </a:extLst>
          </p:cNvPr>
          <p:cNvSpPr txBox="1"/>
          <p:nvPr/>
        </p:nvSpPr>
        <p:spPr>
          <a:xfrm>
            <a:off x="960120" y="1572768"/>
            <a:ext cx="10287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endParaRPr lang="en-US" dirty="0"/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/>
              <a:t>A 6 Y.O girl with precocious puberty</a:t>
            </a:r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endParaRPr lang="en-US" dirty="0"/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/>
              <a:t>B: 4</a:t>
            </a:r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/>
              <a:t>P: 1</a:t>
            </a:r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/>
              <a:t>Height: 105 cm &lt; 3</a:t>
            </a:r>
            <a:r>
              <a:rPr lang="en-US" baseline="30000" dirty="0"/>
              <a:t>rd</a:t>
            </a:r>
            <a:r>
              <a:rPr lang="en-US" dirty="0"/>
              <a:t> percentile </a:t>
            </a:r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C2108B-7FF9-C730-51B4-3A5A570F81E5}"/>
              </a:ext>
            </a:extLst>
          </p:cNvPr>
          <p:cNvSpPr txBox="1"/>
          <p:nvPr/>
        </p:nvSpPr>
        <p:spPr>
          <a:xfrm>
            <a:off x="4713502" y="4453128"/>
            <a:ext cx="153394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200" b="1">
                <a:solidFill>
                  <a:srgbClr val="14263F"/>
                </a:solidFill>
                <a:latin typeface="Vazirmatn"/>
              </a:defRPr>
            </a:pPr>
            <a:r>
              <a:rPr lang="en-US" dirty="0"/>
              <a:t>Diagnosis?</a:t>
            </a:r>
          </a:p>
          <a:p>
            <a:pPr algn="r">
              <a:defRPr sz="2200" b="1">
                <a:solidFill>
                  <a:srgbClr val="14263F"/>
                </a:solidFill>
                <a:latin typeface="Vazirmatn"/>
              </a:defRPr>
            </a:pPr>
            <a:r>
              <a:rPr lang="en-US" dirty="0"/>
              <a:t>Treatment?</a:t>
            </a:r>
            <a:endParaRPr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7EF5CB-F8D7-CB78-C661-4559A1535866}"/>
              </a:ext>
            </a:extLst>
          </p:cNvPr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6020460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6EFEA-9D13-B2B7-FDAF-9619FD4AD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23453F8-0A4D-A9D4-F051-9A8D4A829494}"/>
              </a:ext>
            </a:extLst>
          </p:cNvPr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1324E8-569E-D0C6-169A-764586C2456B}"/>
              </a:ext>
            </a:extLst>
          </p:cNvPr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E9D264-BE75-3A87-0BB6-BD87B0932918}"/>
              </a:ext>
            </a:extLst>
          </p:cNvPr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DAA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52E778-8A6B-3E1B-6870-585FFB3E9032}"/>
              </a:ext>
            </a:extLst>
          </p:cNvPr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B8C4B9-B901-5003-39BD-C5576D9022D4}"/>
              </a:ext>
            </a:extLst>
          </p:cNvPr>
          <p:cNvSpPr txBox="1"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Clinical Case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CB8BCBB-CE07-B972-F397-E6B89ECE7294}"/>
              </a:ext>
            </a:extLst>
          </p:cNvPr>
          <p:cNvSpPr/>
          <p:nvPr/>
        </p:nvSpPr>
        <p:spPr>
          <a:xfrm>
            <a:off x="685800" y="1234440"/>
            <a:ext cx="10835640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A5D59F-104B-6C5A-3D34-8F5556CF2ED2}"/>
              </a:ext>
            </a:extLst>
          </p:cNvPr>
          <p:cNvSpPr txBox="1"/>
          <p:nvPr/>
        </p:nvSpPr>
        <p:spPr>
          <a:xfrm>
            <a:off x="960120" y="1572768"/>
            <a:ext cx="10287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endParaRPr lang="en-US" dirty="0"/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/>
              <a:t>A 9 Y.O girl with chief complaint of precocious puberty</a:t>
            </a:r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endParaRPr lang="en-US" dirty="0"/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/>
              <a:t>B: 3</a:t>
            </a:r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/>
              <a:t>P: 2</a:t>
            </a:r>
          </a:p>
          <a:p>
            <a:pPr algn="l">
              <a:defRPr sz="2000">
                <a:solidFill>
                  <a:srgbClr val="26303C"/>
                </a:solidFill>
                <a:latin typeface="Vazirmatn"/>
              </a:defRPr>
            </a:pPr>
            <a:r>
              <a:rPr lang="en-US" dirty="0"/>
              <a:t>Height: 133 cm ; 50</a:t>
            </a:r>
            <a:r>
              <a:rPr lang="en-US" baseline="30000" dirty="0"/>
              <a:t>th</a:t>
            </a:r>
            <a:r>
              <a:rPr lang="en-US" dirty="0"/>
              <a:t>  percentile </a:t>
            </a:r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190796-51C6-FBE5-EB58-FF4B40586E0A}"/>
              </a:ext>
            </a:extLst>
          </p:cNvPr>
          <p:cNvSpPr txBox="1"/>
          <p:nvPr/>
        </p:nvSpPr>
        <p:spPr>
          <a:xfrm>
            <a:off x="4713502" y="4453128"/>
            <a:ext cx="153394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200" b="1">
                <a:solidFill>
                  <a:srgbClr val="14263F"/>
                </a:solidFill>
                <a:latin typeface="Vazirmatn"/>
              </a:defRPr>
            </a:pPr>
            <a:r>
              <a:rPr lang="en-US" dirty="0"/>
              <a:t>Diagnosis?</a:t>
            </a:r>
          </a:p>
          <a:p>
            <a:pPr algn="r">
              <a:defRPr sz="2200" b="1">
                <a:solidFill>
                  <a:srgbClr val="14263F"/>
                </a:solidFill>
                <a:latin typeface="Vazirmatn"/>
              </a:defRPr>
            </a:pPr>
            <a:r>
              <a:rPr lang="en-US" dirty="0"/>
              <a:t>Treatment?</a:t>
            </a:r>
            <a:endParaRPr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E8739C-099F-F581-B360-ACA96D1B772C}"/>
              </a:ext>
            </a:extLst>
          </p:cNvPr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2353007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Take-Home Message: Diagnosis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1161" y="1603225"/>
            <a:ext cx="10241280" cy="2453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 dirty="0"/>
              <a:t>• Do not diagnose CPP from age alone.</a:t>
            </a:r>
            <a:endParaRPr lang="fa-IR" dirty="0"/>
          </a:p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 lang="en-US" b="1" dirty="0">
                <a:solidFill>
                  <a:srgbClr val="FF0000"/>
                </a:solidFill>
              </a:rPr>
              <a:t>   Key points:</a:t>
            </a:r>
            <a:endParaRPr b="1" dirty="0">
              <a:solidFill>
                <a:srgbClr val="FF0000"/>
              </a:solidFill>
            </a:endParaRPr>
          </a:p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 dirty="0"/>
              <a:t>•  Is puberty truly present?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 dirty="0"/>
              <a:t>• Is it progressive?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 dirty="0"/>
              <a:t>•  Is the HPG axis activated?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 dirty="0"/>
              <a:t>• If not, where are the sex steroids coming from?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24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748"/>
            <a:ext cx="12191695" cy="6858000"/>
          </a:xfrm>
          <a:prstGeom prst="rect">
            <a:avLst/>
          </a:prstGeom>
          <a:solidFill>
            <a:srgbClr val="142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205740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900" b="1">
                <a:solidFill>
                  <a:srgbClr val="FFFFFF"/>
                </a:solidFill>
                <a:latin typeface="Aptos"/>
              </a:defRPr>
            </a:pPr>
            <a:r>
              <a:t>Treatment of Central Precocious Puberty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45920" y="3346704"/>
            <a:ext cx="98755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D2E1E6"/>
                </a:solidFill>
                <a:latin typeface="Aptos"/>
              </a:defRPr>
            </a:pPr>
            <a:r>
              <a:rPr dirty="0"/>
              <a:t>Who should be treated • Which GnRH agonist • Monitoring response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29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Diagnosis ≠ Automatic Indication for Treatment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00200"/>
            <a:ext cx="10652760" cy="2743200"/>
          </a:xfrm>
          <a:prstGeom prst="roundRect">
            <a:avLst/>
          </a:prstGeom>
          <a:solidFill>
            <a:srgbClr val="FAF3E0"/>
          </a:solidFill>
          <a:ln>
            <a:solidFill>
              <a:srgbClr val="DAA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4263F"/>
                </a:solidFill>
                <a:latin typeface="Aptos"/>
              </a:defRPr>
            </a:pPr>
            <a:r>
              <a:t>Key principle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560320"/>
            <a:ext cx="1005840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26303C"/>
                </a:solidFill>
                <a:latin typeface="Aptos"/>
              </a:defRPr>
            </a:pPr>
            <a:r>
              <a:t>“The diagnosis of CPP does not automatically mean that treatment is indicated.”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30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rPr dirty="0"/>
              <a:t>Does Every Child With CPP Need Treatment?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34440"/>
            <a:ext cx="10515600" cy="860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endParaRPr dirty="0"/>
          </a:p>
          <a:p>
            <a:pPr>
              <a:lnSpc>
                <a:spcPct val="108000"/>
              </a:lnSpc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• The decision to treat should consider: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2610745"/>
            <a:ext cx="9966960" cy="3547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Chronological </a:t>
            </a:r>
            <a:r>
              <a:rPr sz="2000" dirty="0">
                <a:solidFill>
                  <a:srgbClr val="FF0000"/>
                </a:solidFill>
              </a:rPr>
              <a:t>age</a:t>
            </a:r>
            <a:r>
              <a:rPr sz="2000" dirty="0"/>
              <a:t> at onset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Pubertal </a:t>
            </a:r>
            <a:r>
              <a:rPr sz="2000" dirty="0">
                <a:solidFill>
                  <a:srgbClr val="FF0000"/>
                </a:solidFill>
              </a:rPr>
              <a:t>progression</a:t>
            </a:r>
            <a:r>
              <a:rPr sz="2000" dirty="0"/>
              <a:t> rate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>
                <a:solidFill>
                  <a:srgbClr val="FF0000"/>
                </a:solidFill>
              </a:rPr>
              <a:t>Growth</a:t>
            </a:r>
            <a:r>
              <a:rPr sz="2000" dirty="0"/>
              <a:t> acceleration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>
                <a:solidFill>
                  <a:srgbClr val="FF0000"/>
                </a:solidFill>
              </a:rPr>
              <a:t>Bone age </a:t>
            </a:r>
            <a:r>
              <a:rPr sz="2000" dirty="0"/>
              <a:t>advancement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Predicted </a:t>
            </a:r>
            <a:r>
              <a:rPr sz="2000" dirty="0">
                <a:solidFill>
                  <a:srgbClr val="FF0000"/>
                </a:solidFill>
              </a:rPr>
              <a:t>adult height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Pubertal stage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>
                <a:solidFill>
                  <a:srgbClr val="FF0000"/>
                </a:solidFill>
              </a:rPr>
              <a:t>Psychosocial</a:t>
            </a:r>
            <a:r>
              <a:rPr sz="2000" dirty="0"/>
              <a:t> context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Potential benefits vs. treatment burden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31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Key Principle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463040"/>
            <a:ext cx="10652760" cy="2743200"/>
          </a:xfrm>
          <a:prstGeom prst="roundRect">
            <a:avLst/>
          </a:prstGeom>
          <a:solidFill>
            <a:srgbClr val="E6F5F5"/>
          </a:solidFill>
          <a:ln>
            <a:solidFill>
              <a:srgbClr val="0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783080"/>
            <a:ext cx="10058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4263F"/>
                </a:solidFill>
                <a:latin typeface="Aptos"/>
              </a:defRPr>
            </a:pPr>
            <a:r>
              <a:t>Treat the child who is likely to benefit — not the laboratory diagnosis.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423160"/>
            <a:ext cx="1005840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The 2026 Endocrine Society guideline emphasizes that some children with CPP may not derive a meaningful net benefit from treatment.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32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WHO SHOULD BE TREATED? — Girls &lt;6 Years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5548" y="1604538"/>
            <a:ext cx="10241280" cy="2203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•  Rapidly progressive CPP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• Significant advancement of bone age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• Compromised predicted adult height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• </a:t>
            </a:r>
            <a:r>
              <a:rPr lang="en-US" dirty="0"/>
              <a:t>Higher likelihood of benefit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→ </a:t>
            </a:r>
            <a:r>
              <a:rPr b="1" dirty="0">
                <a:solidFill>
                  <a:srgbClr val="FF0000"/>
                </a:solidFill>
              </a:rPr>
              <a:t>Treatment is generally favored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33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WHO SHOULD BE TREATED? — Girls 6–7 Years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508760"/>
            <a:ext cx="10652760" cy="2743200"/>
          </a:xfrm>
          <a:prstGeom prst="roundRect">
            <a:avLst/>
          </a:prstGeom>
          <a:solidFill>
            <a:srgbClr val="FAF3E0"/>
          </a:solidFill>
          <a:ln>
            <a:solidFill>
              <a:srgbClr val="DAA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828800"/>
            <a:ext cx="10058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4263F"/>
                </a:solidFill>
                <a:latin typeface="Aptos"/>
              </a:defRPr>
            </a:pPr>
            <a:r>
              <a:t>Individualized decision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468880"/>
            <a:ext cx="1005840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Assess pubertal progression, growth velocity, bone age and predicted adult height.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34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Girls 7–8 Years: The Overtreatment Zone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25880"/>
            <a:ext cx="5394960" cy="4526280"/>
          </a:xfrm>
          <a:prstGeom prst="roundRect">
            <a:avLst/>
          </a:prstGeom>
          <a:solidFill>
            <a:srgbClr val="E6F5F5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850392" y="1572768"/>
            <a:ext cx="4892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4263F"/>
                </a:solidFill>
                <a:latin typeface="Aptos"/>
              </a:defRPr>
            </a:pPr>
            <a:r>
              <a:rPr dirty="0"/>
              <a:t>Observation may be preferable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392" y="2057400"/>
            <a:ext cx="4892040" cy="1308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Slowly progressive CPP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Normal height potential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Minimal bone-age advancement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325880"/>
            <a:ext cx="5394960" cy="4526280"/>
          </a:xfrm>
          <a:prstGeom prst="roundRect">
            <a:avLst/>
          </a:prstGeom>
          <a:solidFill>
            <a:srgbClr val="FAF3E0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28232" y="1572768"/>
            <a:ext cx="4892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4263F"/>
                </a:solidFill>
                <a:latin typeface="Aptos"/>
              </a:defRPr>
            </a:pPr>
            <a:r>
              <a:rPr dirty="0"/>
              <a:t>Why this matters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28232" y="2057400"/>
            <a:ext cx="4892040" cy="1793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This is the most important age group for avoiding overtreatment.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The 2026 guideline identifies slowly progressive CPP in girls 7–8 </a:t>
            </a:r>
            <a:r>
              <a:rPr dirty="0"/>
              <a:t>years as less likely to obtain net benefit from treatment.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35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Girls ≥8 Years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559243"/>
            <a:ext cx="10652760" cy="2743200"/>
          </a:xfrm>
          <a:prstGeom prst="roundRect">
            <a:avLst/>
          </a:prstGeom>
          <a:solidFill>
            <a:srgbClr val="FAEBEB"/>
          </a:solidFill>
          <a:ln>
            <a:solidFill>
              <a:srgbClr val="B4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874519"/>
            <a:ext cx="10058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4263F"/>
                </a:solidFill>
                <a:latin typeface="Aptos"/>
              </a:defRPr>
            </a:pPr>
            <a:r>
              <a:t>Not technically CPP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514600"/>
            <a:ext cx="10058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GnRH agonist therapy generally has little rationale solely to modify adult height.</a:t>
            </a:r>
            <a:endParaRPr lang="en-US" dirty="0"/>
          </a:p>
          <a:p>
            <a:pPr algn="ctr">
              <a:defRPr sz="2000">
                <a:solidFill>
                  <a:srgbClr val="26303C"/>
                </a:solidFill>
                <a:latin typeface="Aptos"/>
              </a:defRPr>
            </a:pPr>
            <a:endParaRPr lang="en-US" dirty="0"/>
          </a:p>
          <a:p>
            <a:pPr algn="ctr">
              <a:defRPr sz="2000">
                <a:solidFill>
                  <a:srgbClr val="26303C"/>
                </a:solidFill>
                <a:latin typeface="Aptos"/>
              </a:defRPr>
            </a:pPr>
            <a:r>
              <a:rPr lang="en-US" b="1" dirty="0"/>
              <a:t>Psychological issues??</a:t>
            </a:r>
            <a:endParaRPr b="1" dirty="0"/>
          </a:p>
        </p:txBody>
      </p:sp>
      <p:sp>
        <p:nvSpPr>
          <p:cNvPr id="8" name="TextBox 7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36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What About Boys?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34440"/>
            <a:ext cx="10515600" cy="1308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CPP in boys deserves </a:t>
            </a:r>
            <a:r>
              <a:rPr sz="2000" dirty="0">
                <a:solidFill>
                  <a:srgbClr val="FF0000"/>
                </a:solidFill>
              </a:rPr>
              <a:t>special attention</a:t>
            </a:r>
            <a:r>
              <a:rPr sz="2000" dirty="0"/>
              <a:t>.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CPP is much less common in boys and is more likely to have an identifiable </a:t>
            </a:r>
            <a:r>
              <a:rPr sz="2000" dirty="0">
                <a:solidFill>
                  <a:srgbClr val="FF0000"/>
                </a:solidFill>
              </a:rPr>
              <a:t>CNS cause</a:t>
            </a:r>
            <a:r>
              <a:rPr sz="2000" dirty="0"/>
              <a:t>.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Treatment is generally favored when: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6988" y="2910537"/>
            <a:ext cx="10058400" cy="2203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Puberty begins before age 9 years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Pubertal progression is rapid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Growth velocity is accelerated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Bone age is significantly advanced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Predicted adult height is compromised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37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THE MOST IMPORTANT VARIABLE: PROGRESSION RATE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417320"/>
            <a:ext cx="10652760" cy="2743200"/>
          </a:xfrm>
          <a:prstGeom prst="roundRect">
            <a:avLst/>
          </a:prstGeom>
          <a:solidFill>
            <a:srgbClr val="E6F5F5"/>
          </a:solidFill>
          <a:ln>
            <a:solidFill>
              <a:srgbClr val="0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737360"/>
            <a:ext cx="10058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4263F"/>
                </a:solidFill>
                <a:latin typeface="Aptos"/>
              </a:defRPr>
            </a:pPr>
            <a:r>
              <a:t>Progressive vs. Slowly Progressive CPP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377440"/>
            <a:ext cx="100584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The velocity of change may be more important than the absolute Tanner stage.</a:t>
            </a:r>
            <a:endParaRPr lang="en-US" dirty="0"/>
          </a:p>
          <a:p>
            <a:pPr algn="ctr">
              <a:defRPr sz="2000">
                <a:solidFill>
                  <a:srgbClr val="26303C"/>
                </a:solidFill>
                <a:latin typeface="Aptos"/>
              </a:defRPr>
            </a:pPr>
            <a:endParaRPr lang="en-US" dirty="0"/>
          </a:p>
          <a:p>
            <a:pPr algn="ctr">
              <a:defRPr sz="2000">
                <a:solidFill>
                  <a:srgbClr val="26303C"/>
                </a:solidFill>
                <a:latin typeface="Aptos"/>
              </a:defRPr>
            </a:pPr>
            <a:r>
              <a:rPr lang="en-US" dirty="0"/>
              <a:t>• The new guideline uses pubertal </a:t>
            </a:r>
            <a:r>
              <a:rPr lang="en-US" dirty="0">
                <a:solidFill>
                  <a:srgbClr val="FF0000"/>
                </a:solidFill>
              </a:rPr>
              <a:t>growth velocity &gt;6 cm/year </a:t>
            </a:r>
            <a:r>
              <a:rPr lang="en-US" dirty="0"/>
              <a:t>as an important marker of progression he new in girls.</a:t>
            </a:r>
          </a:p>
          <a:p>
            <a:pPr algn="ctr">
              <a:defRPr sz="2000">
                <a:solidFill>
                  <a:srgbClr val="26303C"/>
                </a:solidFill>
                <a:latin typeface="Aptos"/>
              </a:defRPr>
            </a:pPr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38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Progressive vs. Slowly Progressive CPP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40080" y="1234440"/>
          <a:ext cx="1088136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9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9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7017">
                <a:tc>
                  <a:txBody>
                    <a:bodyPr/>
                    <a:lstStyle/>
                    <a:p>
                      <a:pPr>
                        <a:defRPr sz="1900" b="1"/>
                      </a:pPr>
                      <a:r>
                        <a:t>Feature</a:t>
                      </a:r>
                    </a:p>
                  </a:txBody>
                  <a:tcPr marL="109728" marR="109728" marT="73152" marB="73152"/>
                </a:tc>
                <a:tc>
                  <a:txBody>
                    <a:bodyPr/>
                    <a:lstStyle/>
                    <a:p>
                      <a:pPr>
                        <a:defRPr sz="1900" b="1"/>
                      </a:pPr>
                      <a:r>
                        <a:t>Slowly progressive CPP</a:t>
                      </a:r>
                    </a:p>
                  </a:txBody>
                  <a:tcPr marL="109728" marR="109728" marT="73152" marB="73152"/>
                </a:tc>
                <a:tc>
                  <a:txBody>
                    <a:bodyPr/>
                    <a:lstStyle/>
                    <a:p>
                      <a:pPr>
                        <a:defRPr sz="1900" b="1"/>
                      </a:pPr>
                      <a:r>
                        <a:t>Rapidly progressive CPP</a:t>
                      </a:r>
                    </a:p>
                  </a:txBody>
                  <a:tcPr marL="109728" marR="109728" marT="73152" marB="7315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017">
                <a:tc>
                  <a:txBody>
                    <a:bodyPr/>
                    <a:lstStyle/>
                    <a:p>
                      <a:pPr>
                        <a:defRPr sz="1800" b="1"/>
                      </a:pPr>
                      <a:r>
                        <a:t>Tanner progression</a:t>
                      </a:r>
                    </a:p>
                  </a:txBody>
                  <a:tcPr marL="109728" marR="109728" marT="73152" marB="73152"/>
                </a:tc>
                <a:tc>
                  <a:txBody>
                    <a:bodyPr/>
                    <a:lstStyle/>
                    <a:p>
                      <a:pPr>
                        <a:defRPr sz="1800" b="0"/>
                      </a:pPr>
                      <a:r>
                        <a:t>Slow</a:t>
                      </a:r>
                    </a:p>
                  </a:txBody>
                  <a:tcPr marL="109728" marR="109728" marT="73152" marB="73152"/>
                </a:tc>
                <a:tc>
                  <a:txBody>
                    <a:bodyPr/>
                    <a:lstStyle/>
                    <a:p>
                      <a:pPr>
                        <a:defRPr sz="1800" b="0"/>
                      </a:pPr>
                      <a:r>
                        <a:t>Rapid</a:t>
                      </a:r>
                    </a:p>
                  </a:txBody>
                  <a:tcPr marL="109728" marR="109728" marT="73152" marB="7315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7017">
                <a:tc>
                  <a:txBody>
                    <a:bodyPr/>
                    <a:lstStyle/>
                    <a:p>
                      <a:pPr>
                        <a:defRPr sz="1800" b="1"/>
                      </a:pPr>
                      <a:r>
                        <a:t>Growth velocity</a:t>
                      </a:r>
                    </a:p>
                  </a:txBody>
                  <a:tcPr marL="109728" marR="109728" marT="73152" marB="73152"/>
                </a:tc>
                <a:tc>
                  <a:txBody>
                    <a:bodyPr/>
                    <a:lstStyle/>
                    <a:p>
                      <a:pPr>
                        <a:defRPr sz="1800" b="0"/>
                      </a:pPr>
                      <a:r>
                        <a:t>Normal / mildly increased</a:t>
                      </a:r>
                    </a:p>
                  </a:txBody>
                  <a:tcPr marL="109728" marR="109728" marT="73152" marB="73152"/>
                </a:tc>
                <a:tc>
                  <a:txBody>
                    <a:bodyPr/>
                    <a:lstStyle/>
                    <a:p>
                      <a:pPr>
                        <a:defRPr sz="1800" b="0"/>
                      </a:pPr>
                      <a:r>
                        <a:t>Clearly increased</a:t>
                      </a:r>
                    </a:p>
                  </a:txBody>
                  <a:tcPr marL="109728" marR="109728" marT="73152" marB="7315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017">
                <a:tc>
                  <a:txBody>
                    <a:bodyPr/>
                    <a:lstStyle/>
                    <a:p>
                      <a:pPr>
                        <a:defRPr sz="1800" b="1"/>
                      </a:pPr>
                      <a:r>
                        <a:t>Bone age</a:t>
                      </a:r>
                    </a:p>
                  </a:txBody>
                  <a:tcPr marL="109728" marR="109728" marT="73152" marB="73152"/>
                </a:tc>
                <a:tc>
                  <a:txBody>
                    <a:bodyPr/>
                    <a:lstStyle/>
                    <a:p>
                      <a:pPr>
                        <a:defRPr sz="1800" b="0"/>
                      </a:pPr>
                      <a:r>
                        <a:t>Mildly advanced</a:t>
                      </a:r>
                    </a:p>
                  </a:txBody>
                  <a:tcPr marL="109728" marR="109728" marT="73152" marB="73152"/>
                </a:tc>
                <a:tc>
                  <a:txBody>
                    <a:bodyPr/>
                    <a:lstStyle/>
                    <a:p>
                      <a:pPr>
                        <a:defRPr sz="1800" b="0"/>
                      </a:pPr>
                      <a:r>
                        <a:t>Markedly advanced</a:t>
                      </a:r>
                    </a:p>
                  </a:txBody>
                  <a:tcPr marL="109728" marR="109728" marT="73152" marB="7315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7017">
                <a:tc>
                  <a:txBody>
                    <a:bodyPr/>
                    <a:lstStyle/>
                    <a:p>
                      <a:pPr>
                        <a:defRPr sz="1800" b="1"/>
                      </a:pPr>
                      <a:r>
                        <a:t>Predicted adult height</a:t>
                      </a:r>
                    </a:p>
                  </a:txBody>
                  <a:tcPr marL="109728" marR="109728" marT="73152" marB="73152"/>
                </a:tc>
                <a:tc>
                  <a:txBody>
                    <a:bodyPr/>
                    <a:lstStyle/>
                    <a:p>
                      <a:pPr>
                        <a:defRPr sz="1800" b="0"/>
                      </a:pPr>
                      <a:r>
                        <a:t>Usually preserved</a:t>
                      </a:r>
                    </a:p>
                  </a:txBody>
                  <a:tcPr marL="109728" marR="109728" marT="73152" marB="73152"/>
                </a:tc>
                <a:tc>
                  <a:txBody>
                    <a:bodyPr/>
                    <a:lstStyle/>
                    <a:p>
                      <a:pPr>
                        <a:defRPr sz="1800" b="0"/>
                      </a:pPr>
                      <a:r>
                        <a:t>May be compromised</a:t>
                      </a:r>
                    </a:p>
                  </a:txBody>
                  <a:tcPr marL="109728" marR="109728" marT="73152" marB="7315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7017">
                <a:tc>
                  <a:txBody>
                    <a:bodyPr/>
                    <a:lstStyle/>
                    <a:p>
                      <a:pPr>
                        <a:defRPr sz="1800" b="1"/>
                      </a:pPr>
                      <a:r>
                        <a:t>Treatment benefit</a:t>
                      </a:r>
                    </a:p>
                  </a:txBody>
                  <a:tcPr marL="109728" marR="109728" marT="73152" marB="73152"/>
                </a:tc>
                <a:tc>
                  <a:txBody>
                    <a:bodyPr/>
                    <a:lstStyle/>
                    <a:p>
                      <a:pPr>
                        <a:defRPr sz="1800" b="0"/>
                      </a:pPr>
                      <a:r>
                        <a:t>Often limited</a:t>
                      </a:r>
                    </a:p>
                  </a:txBody>
                  <a:tcPr marL="109728" marR="109728" marT="73152" marB="73152"/>
                </a:tc>
                <a:tc>
                  <a:txBody>
                    <a:bodyPr/>
                    <a:lstStyle/>
                    <a:p>
                      <a:pPr>
                        <a:defRPr sz="1800" b="0"/>
                      </a:pPr>
                      <a:r>
                        <a:t>More likely</a:t>
                      </a:r>
                    </a:p>
                  </a:txBody>
                  <a:tcPr marL="109728" marR="109728" marT="73152" marB="73152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7018">
                <a:tc>
                  <a:txBody>
                    <a:bodyPr/>
                    <a:lstStyle/>
                    <a:p>
                      <a:pPr>
                        <a:defRPr sz="1800" b="1"/>
                      </a:pPr>
                      <a:r>
                        <a:t>Management</a:t>
                      </a:r>
                    </a:p>
                  </a:txBody>
                  <a:tcPr marL="109728" marR="109728" marT="73152" marB="73152"/>
                </a:tc>
                <a:tc>
                  <a:txBody>
                    <a:bodyPr/>
                    <a:lstStyle/>
                    <a:p>
                      <a:pPr>
                        <a:defRPr sz="1800" b="0"/>
                      </a:pPr>
                      <a:r>
                        <a:t>Observation often appropriate</a:t>
                      </a:r>
                    </a:p>
                  </a:txBody>
                  <a:tcPr marL="109728" marR="109728" marT="73152" marB="73152"/>
                </a:tc>
                <a:tc>
                  <a:txBody>
                    <a:bodyPr/>
                    <a:lstStyle/>
                    <a:p>
                      <a:pPr>
                        <a:defRPr sz="1800" b="0"/>
                      </a:pPr>
                      <a:r>
                        <a:t>GnRH agonist usually favored</a:t>
                      </a:r>
                    </a:p>
                  </a:txBody>
                  <a:tcPr marL="109728" marR="109728" marT="73152" marB="73152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7240" y="5806440"/>
            <a:ext cx="106070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/>
            </a:pPr>
            <a:r>
              <a:t>Clinical message: The tempo of pubertal progression may be more important than the absolute Tanner stage.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How Long Should We Observe?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68680" y="1178617"/>
            <a:ext cx="10652760" cy="4621702"/>
          </a:xfrm>
          <a:prstGeom prst="roundRect">
            <a:avLst/>
          </a:prstGeom>
          <a:solidFill>
            <a:srgbClr val="FAF3E0"/>
          </a:solidFill>
          <a:ln>
            <a:solidFill>
              <a:srgbClr val="DAA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554480"/>
            <a:ext cx="10058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4263F"/>
                </a:solidFill>
                <a:latin typeface="Aptos"/>
              </a:defRPr>
            </a:pPr>
            <a:r>
              <a:t>Observation is an active intervention — not “doing nothing”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194560"/>
            <a:ext cx="10058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In girls with early breast development: &lt;7 years, </a:t>
            </a:r>
            <a:r>
              <a:rPr dirty="0">
                <a:solidFill>
                  <a:srgbClr val="FF0000"/>
                </a:solidFill>
              </a:rPr>
              <a:t>Tanner B2 → observe for 4–6 months</a:t>
            </a:r>
            <a:r>
              <a:rPr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80160" y="3168422"/>
            <a:ext cx="4663440" cy="1756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Assess: height velocity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Tanner stage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Progression of breast development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Bone age when clinically indicated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55080" y="3163474"/>
            <a:ext cx="4754880" cy="2536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5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Treat / evaluate earlier if: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5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Progression to B3 or beyond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5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Rapid growth acceleration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5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Progression to B3 within approximately 6 months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5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Other concerning clinical features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41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2026 Guideline: Observation Window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463040"/>
            <a:ext cx="10652760" cy="2743200"/>
          </a:xfrm>
          <a:prstGeom prst="roundRect">
            <a:avLst/>
          </a:prstGeom>
          <a:solidFill>
            <a:srgbClr val="E6F5F5"/>
          </a:solidFill>
          <a:ln>
            <a:solidFill>
              <a:srgbClr val="0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783080"/>
            <a:ext cx="10058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4263F"/>
                </a:solidFill>
                <a:latin typeface="Aptos"/>
              </a:defRPr>
            </a:pPr>
            <a:r>
              <a:t>4–6 months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423160"/>
            <a:ext cx="1005840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The 2026 guideline specifically recommends a 4–6 month observation period in girls younger than 7 years presenting initially with B2 when there are no concerning CNS findings.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42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rPr dirty="0"/>
              <a:t>WHEN DOES TREATMENT BECOME LESS USEFUL?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325880"/>
            <a:ext cx="10652760" cy="4828412"/>
          </a:xfrm>
          <a:prstGeom prst="roundRect">
            <a:avLst/>
          </a:prstGeom>
          <a:solidFill>
            <a:srgbClr val="FAEBEB"/>
          </a:solidFill>
          <a:ln>
            <a:solidFill>
              <a:srgbClr val="B4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645919"/>
            <a:ext cx="10058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4263F"/>
                </a:solidFill>
                <a:latin typeface="Aptos"/>
              </a:defRPr>
            </a:pPr>
            <a:r>
              <a:rPr dirty="0"/>
              <a:t>Are we already too late?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286000"/>
            <a:ext cx="1005840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26303C"/>
                </a:solidFill>
                <a:latin typeface="Aptos"/>
              </a:defRPr>
            </a:pPr>
            <a:r>
              <a:t>GnRH agonist therapy is unlikely to provide substantial height benefit when skeletal maturation is already far advanced.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703320"/>
            <a:ext cx="10241280" cy="1756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Already at or beyond peak height velocity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Bone age substantially advanced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Epiphyseal maturation far advanced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Predicted adult height already close to target height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43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Key Concept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554480"/>
            <a:ext cx="10652760" cy="2743200"/>
          </a:xfrm>
          <a:prstGeom prst="roundRect">
            <a:avLst/>
          </a:prstGeom>
          <a:solidFill>
            <a:srgbClr val="FAF3E0"/>
          </a:solidFill>
          <a:ln>
            <a:solidFill>
              <a:srgbClr val="DAA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874519"/>
            <a:ext cx="10058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4263F"/>
                </a:solidFill>
                <a:latin typeface="Aptos"/>
              </a:defRPr>
            </a:pPr>
            <a:r>
              <a:t>What GnRH agonists can — and cannot — 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514600"/>
            <a:ext cx="10058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They stop further pubertal progression — but they </a:t>
            </a:r>
            <a:r>
              <a:rPr dirty="0">
                <a:solidFill>
                  <a:srgbClr val="FF0000"/>
                </a:solidFill>
              </a:rPr>
              <a:t>cannot reverse skeletal maturation </a:t>
            </a:r>
            <a:r>
              <a:rPr dirty="0"/>
              <a:t>that has already occurred.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44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73175" y="81838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WHICH DRUG? — GnRH Agonists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647" y="1599560"/>
            <a:ext cx="10058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4263F"/>
                </a:solidFill>
                <a:latin typeface="Aptos"/>
              </a:defRPr>
            </a:pPr>
            <a:r>
              <a:t>First-line therapy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77596" y="1664017"/>
            <a:ext cx="5394960" cy="3671126"/>
          </a:xfrm>
          <a:prstGeom prst="roundRect">
            <a:avLst/>
          </a:prstGeom>
          <a:solidFill>
            <a:srgbClr val="E6F5F5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871728" y="1947291"/>
            <a:ext cx="4892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4263F"/>
                </a:solidFill>
                <a:latin typeface="Aptos"/>
              </a:defRPr>
            </a:pPr>
            <a:r>
              <a:rPr dirty="0"/>
              <a:t>Injectable formulations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6028" y="2738056"/>
            <a:ext cx="4892040" cy="860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Leuprolide acetate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Triptorelin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3724" y="1664017"/>
            <a:ext cx="5394960" cy="3790188"/>
          </a:xfrm>
          <a:prstGeom prst="roundRect">
            <a:avLst/>
          </a:prstGeom>
          <a:solidFill>
            <a:srgbClr val="FAF3E0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6552057" y="2025206"/>
            <a:ext cx="4892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4263F"/>
                </a:solidFill>
                <a:latin typeface="Aptos"/>
              </a:defRPr>
            </a:pPr>
            <a:r>
              <a:rPr dirty="0"/>
              <a:t>Long-acting preparations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3957" y="2781628"/>
            <a:ext cx="4892040" cy="2088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Monthly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3-monthly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6-monthly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Implant: </a:t>
            </a:r>
            <a:r>
              <a:rPr sz="2000" dirty="0" err="1"/>
              <a:t>histrelin</a:t>
            </a:r>
            <a:r>
              <a:rPr lang="en-US" sz="2000" dirty="0"/>
              <a:t>,</a:t>
            </a:r>
            <a:r>
              <a:rPr sz="2000" dirty="0"/>
              <a:t> </a:t>
            </a:r>
            <a:r>
              <a:rPr lang="en-US" sz="2000" dirty="0" err="1"/>
              <a:t>a</a:t>
            </a:r>
            <a:r>
              <a:rPr sz="2000" dirty="0" err="1"/>
              <a:t>proximately</a:t>
            </a:r>
            <a:r>
              <a:rPr sz="2000" dirty="0"/>
              <a:t> 12 months of continuous delivery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45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Why Long-Acting Preparations?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25880"/>
            <a:ext cx="5394960" cy="4526280"/>
          </a:xfrm>
          <a:prstGeom prst="roundRect">
            <a:avLst/>
          </a:prstGeom>
          <a:solidFill>
            <a:srgbClr val="E6F5F5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0392" y="1572768"/>
            <a:ext cx="4892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4263F"/>
                </a:solidFill>
                <a:latin typeface="Aptos"/>
              </a:defRPr>
            </a:pPr>
            <a:r>
              <a:t>Advantages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392" y="2057400"/>
            <a:ext cx="4892040" cy="1756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Fewer injections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Better treatment convenience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Less frequent clinic visits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Potentially better adherence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325880"/>
            <a:ext cx="5394960" cy="4526280"/>
          </a:xfrm>
          <a:prstGeom prst="roundRect">
            <a:avLst/>
          </a:prstGeom>
          <a:solidFill>
            <a:srgbClr val="FAF3E0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28232" y="1572768"/>
            <a:ext cx="4892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4263F"/>
                </a:solidFill>
                <a:latin typeface="Aptos"/>
              </a:defRPr>
            </a:pPr>
            <a:r>
              <a:t>Consider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28232" y="2057400"/>
            <a:ext cx="4892040" cy="2203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Local reactions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Cost and availability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Access to medication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Ability to adjust therapy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Family preference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46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DDBBB36D-C90F-5A87-53A4-D5F04A57F05D}"/>
              </a:ext>
            </a:extLst>
          </p:cNvPr>
          <p:cNvSpPr/>
          <p:nvPr/>
        </p:nvSpPr>
        <p:spPr>
          <a:xfrm>
            <a:off x="1119188" y="873443"/>
            <a:ext cx="9271635" cy="4526280"/>
          </a:xfrm>
          <a:prstGeom prst="roundRect">
            <a:avLst/>
          </a:prstGeom>
          <a:solidFill>
            <a:srgbClr val="FAF3E0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B49CB6-C274-83A9-F685-DD74E319ABCF}"/>
              </a:ext>
            </a:extLst>
          </p:cNvPr>
          <p:cNvSpPr txBox="1"/>
          <p:nvPr/>
        </p:nvSpPr>
        <p:spPr>
          <a:xfrm>
            <a:off x="1700213" y="1519238"/>
            <a:ext cx="706755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Case:</a:t>
            </a:r>
          </a:p>
          <a:p>
            <a:endParaRPr lang="en-US" sz="2000" dirty="0"/>
          </a:p>
          <a:p>
            <a:r>
              <a:rPr lang="en-US" sz="2000" dirty="0"/>
              <a:t>You administered Triptorelin 3.75 mg every 28 days for a 7 </a:t>
            </a:r>
            <a:r>
              <a:rPr lang="en-US" sz="2000" dirty="0" err="1"/>
              <a:t>y.o</a:t>
            </a:r>
            <a:r>
              <a:rPr lang="en-US" sz="2000" dirty="0"/>
              <a:t> girl.</a:t>
            </a:r>
          </a:p>
          <a:p>
            <a:r>
              <a:rPr lang="en-US" sz="2000" dirty="0"/>
              <a:t>2 months later, in follow p, mother complains </a:t>
            </a:r>
            <a:r>
              <a:rPr lang="en-US" sz="2000" dirty="0" err="1"/>
              <a:t>abot</a:t>
            </a:r>
            <a:r>
              <a:rPr lang="en-US" sz="2000" dirty="0"/>
              <a:t> increasing size of breast.</a:t>
            </a:r>
          </a:p>
          <a:p>
            <a:endParaRPr lang="en-US" sz="2000" dirty="0"/>
          </a:p>
          <a:p>
            <a:pPr algn="ctr"/>
            <a:r>
              <a:rPr lang="en-US" sz="2000" b="1" dirty="0"/>
              <a:t>What does it mean?</a:t>
            </a:r>
          </a:p>
          <a:p>
            <a:pPr algn="ctr"/>
            <a:r>
              <a:rPr lang="en-US" sz="2000" b="1" dirty="0"/>
              <a:t>Was the treatment ineffective?</a:t>
            </a:r>
          </a:p>
        </p:txBody>
      </p:sp>
    </p:spTree>
    <p:extLst>
      <p:ext uri="{BB962C8B-B14F-4D97-AF65-F5344CB8AC3E}">
        <p14:creationId xmlns:p14="http://schemas.microsoft.com/office/powerpoint/2010/main" val="331197303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The First Injection: The “Flare” Phenomenon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t>• Initial GnRH receptor stimulation → LH/FSH ↑ → sex steroids ↑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t>• Continuous receptor stimulation → receptor desensitization / downregulation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t>• → LH/FSH suppression → sex-steroid suppression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t>• Transient worsening of pubertal signs may occur shortly after treatment initiation.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6280" y="3283267"/>
            <a:ext cx="10652760" cy="2743200"/>
          </a:xfrm>
          <a:prstGeom prst="roundRect">
            <a:avLst/>
          </a:prstGeom>
          <a:solidFill>
            <a:srgbClr val="FAF3E0"/>
          </a:solidFill>
          <a:ln>
            <a:solidFill>
              <a:srgbClr val="DAA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310640" y="3609975"/>
            <a:ext cx="10058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4263F"/>
                </a:solidFill>
                <a:latin typeface="Aptos"/>
              </a:defRPr>
            </a:pPr>
            <a:r>
              <a:rPr dirty="0"/>
              <a:t>Examples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4860" y="4752975"/>
            <a:ext cx="1005840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Temporary breast enlargement • Vaginal bleeding • Transient increase in sex steroids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47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What Is a Successful Treatment Response?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4840" y="1362456"/>
            <a:ext cx="5394960" cy="4526280"/>
          </a:xfrm>
          <a:prstGeom prst="roundRect">
            <a:avLst/>
          </a:prstGeom>
          <a:solidFill>
            <a:srgbClr val="E6F5F5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0392" y="1572768"/>
            <a:ext cx="4892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4263F"/>
                </a:solidFill>
                <a:latin typeface="Aptos"/>
              </a:defRPr>
            </a:pPr>
            <a:r>
              <a:rPr dirty="0"/>
              <a:t>Girls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392" y="2147887"/>
            <a:ext cx="4892040" cy="2420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>
                <a:solidFill>
                  <a:srgbClr val="FF0000"/>
                </a:solidFill>
              </a:rPr>
              <a:t>Breast</a:t>
            </a:r>
            <a:r>
              <a:rPr sz="2000" dirty="0"/>
              <a:t> development stabilizes or regresses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No further vaginal </a:t>
            </a:r>
            <a:r>
              <a:rPr sz="2000" dirty="0">
                <a:solidFill>
                  <a:srgbClr val="FF0000"/>
                </a:solidFill>
              </a:rPr>
              <a:t>bleeding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>
                <a:solidFill>
                  <a:srgbClr val="FF0000"/>
                </a:solidFill>
              </a:rPr>
              <a:t>Growth velocity </a:t>
            </a:r>
            <a:r>
              <a:rPr sz="2000" dirty="0"/>
              <a:t>decreases toward prepubertal range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>
                <a:solidFill>
                  <a:srgbClr val="FF0000"/>
                </a:solidFill>
              </a:rPr>
              <a:t>Bone-age </a:t>
            </a:r>
            <a:r>
              <a:rPr sz="2000" dirty="0"/>
              <a:t>advancement slows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90488" y="1320834"/>
            <a:ext cx="5394960" cy="4526280"/>
          </a:xfrm>
          <a:prstGeom prst="roundRect">
            <a:avLst/>
          </a:prstGeom>
          <a:solidFill>
            <a:srgbClr val="FAF3E0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28232" y="1572768"/>
            <a:ext cx="4892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4263F"/>
                </a:solidFill>
                <a:latin typeface="Aptos"/>
              </a:defRPr>
            </a:pPr>
            <a:r>
              <a:t>Boys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4907" y="2276856"/>
            <a:ext cx="4892040" cy="1756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>
                <a:solidFill>
                  <a:srgbClr val="FF0000"/>
                </a:solidFill>
              </a:rPr>
              <a:t>Testicular</a:t>
            </a:r>
            <a:r>
              <a:rPr sz="2000" dirty="0"/>
              <a:t> enlargement stops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>
                <a:solidFill>
                  <a:srgbClr val="FF0000"/>
                </a:solidFill>
              </a:rPr>
              <a:t>Penile </a:t>
            </a:r>
            <a:r>
              <a:rPr sz="2000" dirty="0"/>
              <a:t>growth slows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Testosterone falls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>
                <a:solidFill>
                  <a:srgbClr val="FF0000"/>
                </a:solidFill>
              </a:rPr>
              <a:t>Growth velocity </a:t>
            </a:r>
            <a:r>
              <a:rPr sz="2000" dirty="0"/>
              <a:t>decreases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48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Treatment Response: Additional Clinical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71600"/>
            <a:ext cx="10515600" cy="1640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Both sexes: bone maturation slows and height potential is preserved.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>
                <a:solidFill>
                  <a:srgbClr val="FF0000"/>
                </a:solidFill>
              </a:rPr>
              <a:t>Breast size </a:t>
            </a:r>
            <a:r>
              <a:rPr sz="2000" dirty="0"/>
              <a:t>may regress in Tanner stage 2–3, but tends to remain unchanged in late stage 3–5 or may increase slightly due to progressive adipose tissue deposition.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>
                <a:solidFill>
                  <a:srgbClr val="FF0000"/>
                </a:solidFill>
              </a:rPr>
              <a:t>Pubic hair </a:t>
            </a:r>
            <a:r>
              <a:rPr sz="2000" dirty="0"/>
              <a:t>usually remains stable or increases slowly.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49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MONITORING — How Should We Monitor Treatment?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417320"/>
            <a:ext cx="10652760" cy="3845814"/>
          </a:xfrm>
          <a:prstGeom prst="roundRect">
            <a:avLst/>
          </a:prstGeom>
          <a:solidFill>
            <a:srgbClr val="E6F5F5"/>
          </a:solidFill>
          <a:ln>
            <a:solidFill>
              <a:srgbClr val="0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737360"/>
            <a:ext cx="10058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4263F"/>
                </a:solidFill>
                <a:latin typeface="Aptos"/>
              </a:defRPr>
            </a:pPr>
            <a:r>
              <a:t>Every 3–6 months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14413" y="2377440"/>
            <a:ext cx="1009554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Clinical assessment: </a:t>
            </a:r>
            <a:endParaRPr lang="en-US" dirty="0"/>
          </a:p>
          <a:p>
            <a:pPr>
              <a:defRPr sz="2000">
                <a:solidFill>
                  <a:srgbClr val="26303C"/>
                </a:solidFill>
                <a:latin typeface="Aptos"/>
              </a:defRPr>
            </a:pPr>
            <a:endParaRPr lang="en-US" dirty="0"/>
          </a:p>
          <a:p>
            <a:pPr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• </a:t>
            </a:r>
            <a:r>
              <a:rPr lang="en-US" dirty="0">
                <a:solidFill>
                  <a:srgbClr val="FF0000"/>
                </a:solidFill>
              </a:rPr>
              <a:t>Height</a:t>
            </a:r>
            <a:r>
              <a:rPr dirty="0"/>
              <a:t> velocity</a:t>
            </a:r>
            <a:endParaRPr lang="en-US" dirty="0"/>
          </a:p>
          <a:p>
            <a:pPr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 </a:t>
            </a:r>
            <a:r>
              <a:rPr dirty="0">
                <a:solidFill>
                  <a:srgbClr val="FF0000"/>
                </a:solidFill>
              </a:rPr>
              <a:t>• weight</a:t>
            </a:r>
            <a:r>
              <a:rPr dirty="0"/>
              <a:t>/BMI </a:t>
            </a:r>
            <a:endParaRPr lang="en-US" dirty="0"/>
          </a:p>
          <a:p>
            <a:pPr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• </a:t>
            </a:r>
            <a:r>
              <a:rPr dirty="0">
                <a:solidFill>
                  <a:srgbClr val="FF0000"/>
                </a:solidFill>
              </a:rPr>
              <a:t>Tanner</a:t>
            </a:r>
            <a:r>
              <a:rPr dirty="0"/>
              <a:t> stage </a:t>
            </a:r>
            <a:endParaRPr lang="en-US" dirty="0"/>
          </a:p>
          <a:p>
            <a:pPr>
              <a:defRPr sz="2000">
                <a:solidFill>
                  <a:srgbClr val="26303C"/>
                </a:solidFill>
                <a:latin typeface="Aptos"/>
              </a:defRPr>
            </a:pPr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50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The Most Important Monitoring Tools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05765" y="1681735"/>
            <a:ext cx="10652760" cy="2743200"/>
          </a:xfrm>
          <a:prstGeom prst="roundRect">
            <a:avLst/>
          </a:prstGeom>
          <a:solidFill>
            <a:srgbClr val="E6F5F5"/>
          </a:solidFill>
          <a:ln>
            <a:solidFill>
              <a:srgbClr val="0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56298" y="1888043"/>
            <a:ext cx="10058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4263F"/>
                </a:solidFill>
                <a:latin typeface="Aptos"/>
              </a:defRPr>
            </a:pPr>
            <a:r>
              <a:t>2026 Endocrine Society guidance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925127"/>
            <a:ext cx="10058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Routine clinical monitoring includes growth velocity, Tanner staging, and </a:t>
            </a:r>
            <a:r>
              <a:rPr dirty="0">
                <a:solidFill>
                  <a:srgbClr val="FF0000"/>
                </a:solidFill>
              </a:rPr>
              <a:t>annual bone-age </a:t>
            </a:r>
            <a:r>
              <a:rPr dirty="0"/>
              <a:t>assessment.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51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Do We Need LH and Sex Steroids at Every Visit?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417320"/>
            <a:ext cx="10652760" cy="2743200"/>
          </a:xfrm>
          <a:prstGeom prst="roundRect">
            <a:avLst/>
          </a:prstGeom>
          <a:solidFill>
            <a:srgbClr val="FAEBEB"/>
          </a:solidFill>
          <a:ln>
            <a:solidFill>
              <a:srgbClr val="B4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737360"/>
            <a:ext cx="10058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4263F"/>
                </a:solidFill>
                <a:latin typeface="Aptos"/>
              </a:defRPr>
            </a:pPr>
            <a:r>
              <a:t>NO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377440"/>
            <a:ext cx="1005840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26303C"/>
                </a:solidFill>
                <a:latin typeface="Aptos"/>
              </a:defRPr>
            </a:pPr>
            <a:r>
              <a:t>Routine biochemical monitoring is NOT recommended when clinical suppression is evident.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4297680"/>
            <a:ext cx="98755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t>• Do not routinely measure LH, FSH, estradiol or testosterone at every follow-up visit if clinical suppression is evident.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52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When Should We Measure LH / Sex Steroids?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280160"/>
            <a:ext cx="10332720" cy="3995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7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Continued breast progression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7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Increasing testicular volume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7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Persistent pubertal growth velocity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7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Continued rapid growth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7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New vaginal bleeding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7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Rising sex steroids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7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Concern about inadequate dosing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7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Delayed or missed injection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7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Incorrect administration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53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When Should We Stop Treatment?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8872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t>• There is no single universal “stop age.”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t>• The decision should consider: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t>• Chronological age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t>• Bone age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t>• Growth trajectory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t>• Predicted adult height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t>• Psychosocial considerations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t>• Family preference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54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2026 Endocrine Society Guidance: When to Stop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25880"/>
            <a:ext cx="5394960" cy="4526280"/>
          </a:xfrm>
          <a:prstGeom prst="roundRect">
            <a:avLst/>
          </a:prstGeom>
          <a:solidFill>
            <a:srgbClr val="E6F5F5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0392" y="1572768"/>
            <a:ext cx="4892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4263F"/>
                </a:solidFill>
                <a:latin typeface="Aptos"/>
              </a:defRPr>
            </a:pPr>
            <a:r>
              <a:t>Girls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392" y="2057400"/>
            <a:ext cx="4892040" cy="1077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Routine continuation beyond chronological age 10–11 years and/or bone age 11–12 years is not recommended.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325880"/>
            <a:ext cx="5394960" cy="4526280"/>
          </a:xfrm>
          <a:prstGeom prst="roundRect">
            <a:avLst/>
          </a:prstGeom>
          <a:solidFill>
            <a:srgbClr val="FAF3E0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28232" y="1572768"/>
            <a:ext cx="4892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4263F"/>
                </a:solidFill>
                <a:latin typeface="Aptos"/>
              </a:defRPr>
            </a:pPr>
            <a:r>
              <a:t>Boys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28232" y="2057400"/>
            <a:ext cx="4892040" cy="1077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Routine continuation beyond chronological age 11–12 years and/or bone age 12–13 years is not recommended.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55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Stopping Therapy: Individualization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45920"/>
            <a:ext cx="10652760" cy="2743200"/>
          </a:xfrm>
          <a:prstGeom prst="roundRect">
            <a:avLst/>
          </a:prstGeom>
          <a:solidFill>
            <a:srgbClr val="FAF3E0"/>
          </a:solidFill>
          <a:ln>
            <a:solidFill>
              <a:srgbClr val="DAA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965960"/>
            <a:ext cx="10058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4263F"/>
                </a:solidFill>
                <a:latin typeface="Aptos"/>
              </a:defRPr>
            </a:pPr>
            <a:r>
              <a:t>Selected cases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606040"/>
            <a:ext cx="1005840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/>
              <a:t>Longer treatment may be appropriate in selected cases.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56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Menarche After Cessation of Therapy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45920"/>
            <a:ext cx="10652760" cy="2743200"/>
          </a:xfrm>
          <a:prstGeom prst="roundRect">
            <a:avLst/>
          </a:prstGeom>
          <a:solidFill>
            <a:srgbClr val="E6F5F5"/>
          </a:solidFill>
          <a:ln>
            <a:solidFill>
              <a:srgbClr val="0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965960"/>
            <a:ext cx="10058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4263F"/>
                </a:solidFill>
                <a:latin typeface="Aptos"/>
              </a:defRPr>
            </a:pPr>
            <a:r>
              <a:t>Expected timing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606040"/>
            <a:ext cx="10058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26303C"/>
                </a:solidFill>
                <a:latin typeface="Aptos"/>
              </a:defRPr>
            </a:pPr>
            <a:r>
              <a:rPr dirty="0">
                <a:solidFill>
                  <a:srgbClr val="FF0000"/>
                </a:solidFill>
              </a:rPr>
              <a:t>Menarche</a:t>
            </a:r>
            <a:r>
              <a:rPr dirty="0"/>
              <a:t> appears at an </a:t>
            </a:r>
            <a:r>
              <a:rPr dirty="0">
                <a:solidFill>
                  <a:srgbClr val="FF0000"/>
                </a:solidFill>
              </a:rPr>
              <a:t>average of 18 months </a:t>
            </a:r>
            <a:r>
              <a:rPr dirty="0"/>
              <a:t>(range 6–24 months) after cessation of therapy.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57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6547104"/>
            <a:ext cx="11155680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185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63F"/>
                </a:solidFill>
                <a:latin typeface="Aptos"/>
              </a:defRPr>
            </a:pPr>
            <a:r>
              <a:t>Take-Home Message — Treatment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2327" y="1562100"/>
            <a:ext cx="10607040" cy="30995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The goal is not to suppress puberty in every child with CPP.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>
                <a:solidFill>
                  <a:srgbClr val="FF0000"/>
                </a:solidFill>
              </a:rPr>
              <a:t>Treat when: early + progressive + significant skeletal impact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>
                <a:solidFill>
                  <a:srgbClr val="FF0000"/>
                </a:solidFill>
              </a:rPr>
              <a:t>Observe when: older + slowly progressive + preserved height potential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Treat with: long-acting GnRH agonist when long-term treatment is anticipated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>
                <a:solidFill>
                  <a:srgbClr val="FF0000"/>
                </a:solidFill>
              </a:rPr>
              <a:t>Monitor with: growth + Tanner stage + bone age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Do not: over-monitor with routine LH / sex steroids</a:t>
            </a:r>
          </a:p>
          <a:p>
            <a:pPr>
              <a:lnSpc>
                <a:spcPct val="108000"/>
              </a:lnSpc>
              <a:spcAft>
                <a:spcPts val="900"/>
              </a:spcAft>
              <a:defRPr sz="1600">
                <a:solidFill>
                  <a:srgbClr val="26303C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>
                <a:solidFill>
                  <a:srgbClr val="FF0000"/>
                </a:solidFill>
              </a:rPr>
              <a:t>Always ask: “Is this child still likely to benefit from treatment?”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06C7A"/>
                </a:solidFill>
                <a:latin typeface="Aptos"/>
              </a:defRPr>
            </a:pPr>
            <a:r>
              <a:t>58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EE19D6-DBEE-08D4-0B4D-C32C31578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21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3004</Words>
  <Application>Microsoft Office PowerPoint</Application>
  <PresentationFormat>Widescreen</PresentationFormat>
  <Paragraphs>561</Paragraphs>
  <Slides>68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6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z.sharze</dc:creator>
  <cp:keywords/>
  <dc:description>generated using python-pptx</dc:description>
  <cp:lastModifiedBy>hossein moravej</cp:lastModifiedBy>
  <cp:revision>32</cp:revision>
  <dcterms:created xsi:type="dcterms:W3CDTF">2013-01-27T09:14:16Z</dcterms:created>
  <dcterms:modified xsi:type="dcterms:W3CDTF">2026-08-18T06:18:27Z</dcterms:modified>
  <cp:category/>
</cp:coreProperties>
</file>