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8" r:id="rId2"/>
  </p:sldMasterIdLst>
  <p:notesMasterIdLst>
    <p:notesMasterId r:id="rId48"/>
  </p:notesMasterIdLst>
  <p:sldIdLst>
    <p:sldId id="288" r:id="rId3"/>
    <p:sldId id="340" r:id="rId4"/>
    <p:sldId id="333" r:id="rId5"/>
    <p:sldId id="298" r:id="rId6"/>
    <p:sldId id="322" r:id="rId7"/>
    <p:sldId id="299" r:id="rId8"/>
    <p:sldId id="300" r:id="rId9"/>
    <p:sldId id="301" r:id="rId10"/>
    <p:sldId id="302" r:id="rId11"/>
    <p:sldId id="303" r:id="rId12"/>
    <p:sldId id="305" r:id="rId13"/>
    <p:sldId id="306" r:id="rId14"/>
    <p:sldId id="323" r:id="rId15"/>
    <p:sldId id="304" r:id="rId16"/>
    <p:sldId id="325" r:id="rId17"/>
    <p:sldId id="307" r:id="rId18"/>
    <p:sldId id="308" r:id="rId19"/>
    <p:sldId id="330" r:id="rId20"/>
    <p:sldId id="309" r:id="rId21"/>
    <p:sldId id="339" r:id="rId22"/>
    <p:sldId id="310" r:id="rId23"/>
    <p:sldId id="311" r:id="rId24"/>
    <p:sldId id="312" r:id="rId25"/>
    <p:sldId id="282" r:id="rId26"/>
    <p:sldId id="329" r:id="rId27"/>
    <p:sldId id="313" r:id="rId28"/>
    <p:sldId id="326" r:id="rId29"/>
    <p:sldId id="314" r:id="rId30"/>
    <p:sldId id="337" r:id="rId31"/>
    <p:sldId id="315" r:id="rId32"/>
    <p:sldId id="328" r:id="rId33"/>
    <p:sldId id="327" r:id="rId34"/>
    <p:sldId id="334" r:id="rId35"/>
    <p:sldId id="324" r:id="rId36"/>
    <p:sldId id="277" r:id="rId37"/>
    <p:sldId id="316" r:id="rId38"/>
    <p:sldId id="317" r:id="rId39"/>
    <p:sldId id="318" r:id="rId40"/>
    <p:sldId id="332" r:id="rId41"/>
    <p:sldId id="319" r:id="rId42"/>
    <p:sldId id="338" r:id="rId43"/>
    <p:sldId id="320" r:id="rId44"/>
    <p:sldId id="321" r:id="rId45"/>
    <p:sldId id="331" r:id="rId46"/>
    <p:sldId id="28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ti" initials="f" lastIdx="2" clrIdx="0">
    <p:extLst>
      <p:ext uri="{19B8F6BF-5375-455C-9EA6-DF929625EA0E}">
        <p15:presenceInfo xmlns:p15="http://schemas.microsoft.com/office/powerpoint/2012/main" userId="b51c7d80da84753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CC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5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9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D146F4F-BA09-45F3-A176-923909C79941}" type="datetimeFigureOut">
              <a:rPr lang="fa-IR" smtClean="0"/>
              <a:pPr/>
              <a:t>11/12/1442</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9E8B4F03-9AD1-48DB-A041-55EB3D820EA5}" type="slidenum">
              <a:rPr lang="fa-IR" smtClean="0"/>
              <a:pPr/>
              <a:t>‹#›</a:t>
            </a:fld>
            <a:endParaRPr lang="fa-IR"/>
          </a:p>
        </p:txBody>
      </p:sp>
    </p:spTree>
    <p:extLst>
      <p:ext uri="{BB962C8B-B14F-4D97-AF65-F5344CB8AC3E}">
        <p14:creationId xmlns:p14="http://schemas.microsoft.com/office/powerpoint/2010/main" val="179990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19F5C26-3ED6-43D3-BECB-0D28A60AA0BA}" type="datetimeFigureOut">
              <a:rPr lang="en-US" smtClean="0"/>
              <a:pPr/>
              <a:t>6/21/2021</a:t>
            </a:fld>
            <a:endParaRPr lang="en-US"/>
          </a:p>
        </p:txBody>
      </p:sp>
      <p:sp>
        <p:nvSpPr>
          <p:cNvPr id="16" name="Slide Number Placeholder 15"/>
          <p:cNvSpPr>
            <a:spLocks noGrp="1"/>
          </p:cNvSpPr>
          <p:nvPr>
            <p:ph type="sldNum" sz="quarter" idx="11"/>
          </p:nvPr>
        </p:nvSpPr>
        <p:spPr/>
        <p:txBody>
          <a:bodyPr/>
          <a:lstStyle/>
          <a:p>
            <a:fld id="{37445107-C0FD-42E1-A2EB-0E30674B318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9F5C26-3ED6-43D3-BECB-0D28A60AA0BA}"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5107-C0FD-42E1-A2EB-0E30674B3182}"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9F5C26-3ED6-43D3-BECB-0D28A60AA0BA}"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5107-C0FD-42E1-A2EB-0E30674B3182}"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9DB61-CACA-4872-B1B0-10E24A18AE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fa-IR"/>
          </a:p>
        </p:txBody>
      </p:sp>
      <p:sp>
        <p:nvSpPr>
          <p:cNvPr id="3" name="Subtitle 2">
            <a:extLst>
              <a:ext uri="{FF2B5EF4-FFF2-40B4-BE49-F238E27FC236}">
                <a16:creationId xmlns:a16="http://schemas.microsoft.com/office/drawing/2014/main" id="{F97FC3DE-5532-4B7C-919C-743E28CBA9C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72C2C833-5149-472D-B152-B1C98F7AB6C8}"/>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D7218C5C-3D38-42E1-9B26-1E8B0356EA8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AAD54BFB-99B7-4419-B267-0ECA25B95E0D}"/>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870328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4F61A-BCB3-43C6-8DE2-1F7A70354D5A}"/>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0D384D34-11C3-4202-80DE-8284469649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C2E4810A-6A04-41C1-A3B4-48B159C918ED}"/>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DC5C88BB-AB4E-423C-9A23-9EB2BAC41C73}"/>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E4CE963-35E9-4DE7-A51B-18DC0F2E5812}"/>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59067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D85D-D9F7-4A9E-B772-989A6AA26FC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683AFE42-4B9D-41C4-9A70-F5B4A410C4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1ABEA-EE75-4719-8C56-DBEDE6F1AF69}"/>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6E82C189-4701-4012-935A-43BD809590E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3FE6DFD6-8C36-4655-8DC6-893AD9965876}"/>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803231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A6BB-FE95-4205-A41A-7E930B7EE8C9}"/>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593EE916-FC4C-46F6-A1D8-5B84986791A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64A3E70F-AA9F-4CED-B8F0-281B414A8C2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EE650645-9427-4BBD-ABBE-987588BB30B6}"/>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6" name="Footer Placeholder 5">
            <a:extLst>
              <a:ext uri="{FF2B5EF4-FFF2-40B4-BE49-F238E27FC236}">
                <a16:creationId xmlns:a16="http://schemas.microsoft.com/office/drawing/2014/main" id="{A1BB221C-8416-4B0C-80C0-6543DEBC0F54}"/>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7F6F9006-7602-4152-A3AC-A2A042CD78FB}"/>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1932501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BC33E-E3D0-40BE-B798-33E4BADEB9CA}"/>
              </a:ext>
            </a:extLst>
          </p:cNvPr>
          <p:cNvSpPr>
            <a:spLocks noGrp="1"/>
          </p:cNvSpPr>
          <p:nvPr>
            <p:ph type="title"/>
          </p:nvPr>
        </p:nvSpPr>
        <p:spPr>
          <a:xfrm>
            <a:off x="629841" y="365126"/>
            <a:ext cx="78867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091F4E8F-8F4A-455E-801A-137212E258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79869-787C-4090-B84B-69B59B7CA17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7DA74D1B-53E0-468F-A9D2-2A2273C51DB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1AAF2FB-2C6B-48C5-B113-9EB31FD6D69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5F81488D-48F5-4A4A-A627-14EF5CB2F403}"/>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8" name="Footer Placeholder 7">
            <a:extLst>
              <a:ext uri="{FF2B5EF4-FFF2-40B4-BE49-F238E27FC236}">
                <a16:creationId xmlns:a16="http://schemas.microsoft.com/office/drawing/2014/main" id="{35E1DC80-607F-4A10-BAD4-AE4855BDA512}"/>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440290F7-B15D-4342-8576-4602BC4D5F87}"/>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611630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43FB-0BD6-451F-BE10-46854B994C1D}"/>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63DECC78-0663-49AC-9A85-9AAE4ABBB26D}"/>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4" name="Footer Placeholder 3">
            <a:extLst>
              <a:ext uri="{FF2B5EF4-FFF2-40B4-BE49-F238E27FC236}">
                <a16:creationId xmlns:a16="http://schemas.microsoft.com/office/drawing/2014/main" id="{FD017DE7-09C2-496B-B981-0D235268E3E0}"/>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772598BB-F5EF-49A4-8324-A8A5CF3D82E7}"/>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931017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DCB7F7-7BB2-4A05-B333-B117401AD771}"/>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3" name="Footer Placeholder 2">
            <a:extLst>
              <a:ext uri="{FF2B5EF4-FFF2-40B4-BE49-F238E27FC236}">
                <a16:creationId xmlns:a16="http://schemas.microsoft.com/office/drawing/2014/main" id="{5FCEC02D-32E3-4594-8135-8BA467B399D4}"/>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DED07C6D-6AAB-43DB-B2BA-E73E414FFB3B}"/>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99004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9DA4-748D-45C7-A7B0-9F158B385F5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42173DBB-B62F-4B3C-B6B7-1E801C4724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272FF7BB-4DD9-4FD1-BC48-F2EFBC9740B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8856F7-40CE-4C5B-B572-7F9C7940EB7E}"/>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6" name="Footer Placeholder 5">
            <a:extLst>
              <a:ext uri="{FF2B5EF4-FFF2-40B4-BE49-F238E27FC236}">
                <a16:creationId xmlns:a16="http://schemas.microsoft.com/office/drawing/2014/main" id="{83020D7A-00B4-4135-BD97-77FFF00107E0}"/>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5946F7D-E2B2-49E5-939B-34746EBC484A}"/>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102680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19F5C26-3ED6-43D3-BECB-0D28A60AA0BA}" type="datetimeFigureOut">
              <a:rPr lang="en-US" smtClean="0"/>
              <a:pPr/>
              <a:t>6/21/2021</a:t>
            </a:fld>
            <a:endParaRPr lang="en-US"/>
          </a:p>
        </p:txBody>
      </p:sp>
      <p:sp>
        <p:nvSpPr>
          <p:cNvPr id="15" name="Slide Number Placeholder 14"/>
          <p:cNvSpPr>
            <a:spLocks noGrp="1"/>
          </p:cNvSpPr>
          <p:nvPr>
            <p:ph type="sldNum" sz="quarter" idx="15"/>
          </p:nvPr>
        </p:nvSpPr>
        <p:spPr/>
        <p:txBody>
          <a:bodyPr/>
          <a:lstStyle>
            <a:lvl1pPr algn="ctr">
              <a:defRPr/>
            </a:lvl1pPr>
          </a:lstStyle>
          <a:p>
            <a:fld id="{37445107-C0FD-42E1-A2EB-0E30674B318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DFAC-CDE5-4241-B1BC-3AA94BC0A11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26D7BB9D-8D3A-4DAE-AE73-D14B5A205B8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a-IR"/>
          </a:p>
        </p:txBody>
      </p:sp>
      <p:sp>
        <p:nvSpPr>
          <p:cNvPr id="4" name="Text Placeholder 3">
            <a:extLst>
              <a:ext uri="{FF2B5EF4-FFF2-40B4-BE49-F238E27FC236}">
                <a16:creationId xmlns:a16="http://schemas.microsoft.com/office/drawing/2014/main" id="{AC99B3BF-2C66-48E3-87BA-357B8AA5A6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DA4BAA2-465F-4DB9-8AB9-36B895F0E8EB}"/>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6" name="Footer Placeholder 5">
            <a:extLst>
              <a:ext uri="{FF2B5EF4-FFF2-40B4-BE49-F238E27FC236}">
                <a16:creationId xmlns:a16="http://schemas.microsoft.com/office/drawing/2014/main" id="{E309CA02-2D26-4372-A018-67AAF07BA532}"/>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2B6E1046-A06E-4DDC-A787-F63046DF6B44}"/>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896318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5771-7DFC-4B82-8774-BD12CE9A012E}"/>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2B5C13A3-E012-419C-8176-E26B2F0B4F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0738EE38-3CAA-44DF-8020-59C1CE3D16BE}"/>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E35F7B8C-4AC9-423B-A5FD-0B04CE8E65CD}"/>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C121DD8-BD13-4E0D-8D59-3107DCA459B9}"/>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381571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33EF7-CCA7-44FD-B17E-168EDACB8C3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A689512D-C625-465D-B9F1-17B339B206B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9D6EB99-40B0-4D03-A0FB-B2C143BC0877}"/>
              </a:ext>
            </a:extLst>
          </p:cNvPr>
          <p:cNvSpPr>
            <a:spLocks noGrp="1"/>
          </p:cNvSpPr>
          <p:nvPr>
            <p:ph type="dt" sz="half" idx="10"/>
          </p:nvPr>
        </p:nvSpPr>
        <p:spPr/>
        <p:txBody>
          <a:body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D3395C93-C810-42B9-A820-6163E2D5E397}"/>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CF9F41D1-5988-4A7A-AC3C-88F2BEF96F97}"/>
              </a:ext>
            </a:extLst>
          </p:cNvPr>
          <p:cNvSpPr>
            <a:spLocks noGrp="1"/>
          </p:cNvSpPr>
          <p:nvPr>
            <p:ph type="sldNum" sz="quarter" idx="12"/>
          </p:nvPr>
        </p:nvSpPr>
        <p:spPr/>
        <p:txBody>
          <a:bodyPr/>
          <a:lstStyle/>
          <a:p>
            <a:fld id="{BC28E949-E583-4EA2-8BA9-ECA908D7C188}" type="slidenum">
              <a:rPr lang="fa-IR" smtClean="0"/>
              <a:pPr/>
              <a:t>‹#›</a:t>
            </a:fld>
            <a:endParaRPr lang="fa-IR"/>
          </a:p>
        </p:txBody>
      </p:sp>
    </p:spTree>
    <p:extLst>
      <p:ext uri="{BB962C8B-B14F-4D97-AF65-F5344CB8AC3E}">
        <p14:creationId xmlns:p14="http://schemas.microsoft.com/office/powerpoint/2010/main" val="154700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9F5C26-3ED6-43D3-BECB-0D28A60AA0BA}"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5107-C0FD-42E1-A2EB-0E30674B3182}"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9F5C26-3ED6-43D3-BECB-0D28A60AA0BA}"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5107-C0FD-42E1-A2EB-0E30674B3182}"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7445107-C0FD-42E1-A2EB-0E30674B318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19F5C26-3ED6-43D3-BECB-0D28A60AA0BA}" type="datetimeFigureOut">
              <a:rPr lang="en-US" smtClean="0"/>
              <a:pPr/>
              <a:t>6/21/2021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9F5C26-3ED6-43D3-BECB-0D28A60AA0BA}" type="datetimeFigureOut">
              <a:rPr lang="en-US" smtClean="0"/>
              <a:pPr/>
              <a:t>6/21/2021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5107-C0FD-42E1-A2EB-0E30674B3182}"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F5C26-3ED6-43D3-BECB-0D28A60AA0BA}" type="datetimeFigureOut">
              <a:rPr lang="en-US" smtClean="0"/>
              <a:pPr/>
              <a:t>6/21/2021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45107-C0FD-42E1-A2EB-0E30674B3182}"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19F5C26-3ED6-43D3-BECB-0D28A60AA0BA}" type="datetimeFigureOut">
              <a:rPr lang="en-US" smtClean="0"/>
              <a:pPr/>
              <a:t>6/21/2021</a:t>
            </a:fld>
            <a:endParaRPr lang="en-US"/>
          </a:p>
        </p:txBody>
      </p:sp>
      <p:sp>
        <p:nvSpPr>
          <p:cNvPr id="9" name="Slide Number Placeholder 8"/>
          <p:cNvSpPr>
            <a:spLocks noGrp="1"/>
          </p:cNvSpPr>
          <p:nvPr>
            <p:ph type="sldNum" sz="quarter" idx="15"/>
          </p:nvPr>
        </p:nvSpPr>
        <p:spPr/>
        <p:txBody>
          <a:bodyPr/>
          <a:lstStyle/>
          <a:p>
            <a:fld id="{37445107-C0FD-42E1-A2EB-0E30674B318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19F5C26-3ED6-43D3-BECB-0D28A60AA0BA}" type="datetimeFigureOut">
              <a:rPr lang="en-US" smtClean="0"/>
              <a:pPr/>
              <a:t>6/21/2021</a:t>
            </a:fld>
            <a:endParaRPr lang="en-US"/>
          </a:p>
        </p:txBody>
      </p:sp>
      <p:sp>
        <p:nvSpPr>
          <p:cNvPr id="9" name="Slide Number Placeholder 8"/>
          <p:cNvSpPr>
            <a:spLocks noGrp="1"/>
          </p:cNvSpPr>
          <p:nvPr>
            <p:ph type="sldNum" sz="quarter" idx="11"/>
          </p:nvPr>
        </p:nvSpPr>
        <p:spPr/>
        <p:txBody>
          <a:bodyPr/>
          <a:lstStyle/>
          <a:p>
            <a:fld id="{37445107-C0FD-42E1-A2EB-0E30674B318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19F5C26-3ED6-43D3-BECB-0D28A60AA0BA}" type="datetimeFigureOut">
              <a:rPr lang="en-US" smtClean="0"/>
              <a:pPr/>
              <a:t>6/21/2021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7445107-C0FD-42E1-A2EB-0E30674B3182}"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wipe dir="r"/>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972850-6360-422C-BBAB-98EA332DA9E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4F717C9F-399B-4358-9E9C-4E38A1DE892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126A2F1A-D972-4FF4-9804-57A9A93DA0C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7906A4-E759-42D5-B830-5ED28EE47C2C}" type="datetimeFigureOut">
              <a:rPr lang="fa-IR" smtClean="0"/>
              <a:pPr/>
              <a:t>11/12/1442</a:t>
            </a:fld>
            <a:endParaRPr lang="fa-IR"/>
          </a:p>
        </p:txBody>
      </p:sp>
      <p:sp>
        <p:nvSpPr>
          <p:cNvPr id="5" name="Footer Placeholder 4">
            <a:extLst>
              <a:ext uri="{FF2B5EF4-FFF2-40B4-BE49-F238E27FC236}">
                <a16:creationId xmlns:a16="http://schemas.microsoft.com/office/drawing/2014/main" id="{D2ABD6CC-AE79-4D1D-A29E-B95015B4847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16331FFE-C543-40A2-B02F-52057A3228E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28E949-E583-4EA2-8BA9-ECA908D7C188}" type="slidenum">
              <a:rPr lang="fa-IR" smtClean="0"/>
              <a:pPr/>
              <a:t>‹#›</a:t>
            </a:fld>
            <a:endParaRPr lang="fa-IR"/>
          </a:p>
        </p:txBody>
      </p:sp>
    </p:spTree>
    <p:extLst>
      <p:ext uri="{BB962C8B-B14F-4D97-AF65-F5344CB8AC3E}">
        <p14:creationId xmlns:p14="http://schemas.microsoft.com/office/powerpoint/2010/main" val="169378374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a-I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ism1">
            <a:hlinkClick r:id="" action="ppaction://noaction">
              <a:snd r:embed="rId2" name="arrow.wav"/>
            </a:hlinkClick>
          </p:cNvPr>
          <p:cNvPicPr>
            <a:picLocks noGrp="1" noChangeAspect="1" noChangeArrowheads="1"/>
          </p:cNvPicPr>
          <p:nvPr>
            <p:ph idx="1"/>
          </p:nvPr>
        </p:nvPicPr>
        <p:blipFill>
          <a:blip r:embed="rId3" cstate="print"/>
          <a:srcRect/>
          <a:stretch>
            <a:fillRect/>
          </a:stretch>
        </p:blipFill>
        <p:spPr bwMode="auto">
          <a:xfrm>
            <a:off x="1066800" y="2133600"/>
            <a:ext cx="6834226" cy="2114093"/>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4785" y="838200"/>
            <a:ext cx="8229600" cy="4572000"/>
          </a:xfrm>
        </p:spPr>
        <p:txBody>
          <a:bodyPr>
            <a:noAutofit/>
          </a:bodyPr>
          <a:lstStyle/>
          <a:p>
            <a:r>
              <a:rPr lang="en-US" sz="2000" dirty="0">
                <a:solidFill>
                  <a:schemeClr val="bg1"/>
                </a:solidFill>
              </a:rPr>
              <a:t>Neuromuscular junction</a:t>
            </a:r>
          </a:p>
          <a:p>
            <a:pPr lvl="1"/>
            <a:r>
              <a:rPr lang="en-US" sz="2000" dirty="0">
                <a:solidFill>
                  <a:schemeClr val="bg1"/>
                </a:solidFill>
              </a:rPr>
              <a:t>Presynaptic</a:t>
            </a:r>
          </a:p>
          <a:p>
            <a:pPr lvl="2"/>
            <a:r>
              <a:rPr lang="en-US" sz="1800" dirty="0">
                <a:solidFill>
                  <a:schemeClr val="bg1"/>
                </a:solidFill>
              </a:rPr>
              <a:t>Botulism</a:t>
            </a:r>
          </a:p>
          <a:p>
            <a:pPr lvl="2"/>
            <a:r>
              <a:rPr lang="en-US" sz="1800" dirty="0">
                <a:solidFill>
                  <a:schemeClr val="bg1"/>
                </a:solidFill>
              </a:rPr>
              <a:t>Spider venom (</a:t>
            </a:r>
            <a:r>
              <a:rPr lang="en-US" sz="1800" dirty="0" err="1">
                <a:solidFill>
                  <a:schemeClr val="bg1"/>
                </a:solidFill>
              </a:rPr>
              <a:t>latrodectus</a:t>
            </a:r>
            <a:r>
              <a:rPr lang="en-US" sz="1800" dirty="0">
                <a:solidFill>
                  <a:schemeClr val="bg1"/>
                </a:solidFill>
              </a:rPr>
              <a:t> </a:t>
            </a:r>
            <a:r>
              <a:rPr lang="en-US" sz="1800" dirty="0" err="1">
                <a:solidFill>
                  <a:schemeClr val="bg1"/>
                </a:solidFill>
              </a:rPr>
              <a:t>mactans</a:t>
            </a:r>
            <a:r>
              <a:rPr lang="en-US" sz="1800" dirty="0">
                <a:solidFill>
                  <a:schemeClr val="bg1"/>
                </a:solidFill>
              </a:rPr>
              <a:t>)</a:t>
            </a:r>
          </a:p>
          <a:p>
            <a:pPr marL="620713" lvl="2" indent="-257175"/>
            <a:r>
              <a:rPr lang="en-US" sz="1800" dirty="0">
                <a:solidFill>
                  <a:schemeClr val="bg1"/>
                </a:solidFill>
              </a:rPr>
              <a:t>Synaptic</a:t>
            </a:r>
          </a:p>
          <a:p>
            <a:pPr marL="895033" lvl="4" indent="-257175"/>
            <a:r>
              <a:rPr lang="en-US" sz="1400" dirty="0">
                <a:solidFill>
                  <a:schemeClr val="bg1"/>
                </a:solidFill>
              </a:rPr>
              <a:t>Organophosphate poisoning</a:t>
            </a:r>
          </a:p>
          <a:p>
            <a:pPr marL="620713" lvl="4" indent="-257175"/>
            <a:r>
              <a:rPr lang="en-US" sz="1800" dirty="0">
                <a:solidFill>
                  <a:schemeClr val="bg1"/>
                </a:solidFill>
              </a:rPr>
              <a:t>Post synaptic</a:t>
            </a:r>
          </a:p>
          <a:p>
            <a:pPr marL="909955" lvl="3" indent="-269875"/>
            <a:r>
              <a:rPr lang="en-US" sz="1600" dirty="0">
                <a:solidFill>
                  <a:schemeClr val="bg1"/>
                </a:solidFill>
              </a:rPr>
              <a:t>Autoimmune myasthenia gravis: </a:t>
            </a:r>
            <a:r>
              <a:rPr lang="en-US" sz="1600" dirty="0" err="1">
                <a:solidFill>
                  <a:schemeClr val="bg1"/>
                </a:solidFill>
              </a:rPr>
              <a:t>Myasthenic</a:t>
            </a:r>
            <a:r>
              <a:rPr lang="en-US" sz="1600" dirty="0">
                <a:solidFill>
                  <a:schemeClr val="bg1"/>
                </a:solidFill>
              </a:rPr>
              <a:t> crisis</a:t>
            </a:r>
          </a:p>
          <a:p>
            <a:r>
              <a:rPr lang="en-US" sz="2000" dirty="0">
                <a:solidFill>
                  <a:schemeClr val="bg1"/>
                </a:solidFill>
              </a:rPr>
              <a:t>Muscle</a:t>
            </a:r>
          </a:p>
          <a:p>
            <a:pPr lvl="1"/>
            <a:r>
              <a:rPr lang="en-US" sz="2000" dirty="0">
                <a:solidFill>
                  <a:schemeClr val="bg1"/>
                </a:solidFill>
              </a:rPr>
              <a:t>Acute infectious myositis</a:t>
            </a:r>
          </a:p>
          <a:p>
            <a:pPr lvl="1"/>
            <a:r>
              <a:rPr lang="en-US" sz="2000" dirty="0" err="1">
                <a:solidFill>
                  <a:schemeClr val="bg1"/>
                </a:solidFill>
              </a:rPr>
              <a:t>Polymyositis</a:t>
            </a:r>
            <a:r>
              <a:rPr lang="en-US" sz="2000" dirty="0">
                <a:solidFill>
                  <a:schemeClr val="bg1"/>
                </a:solidFill>
              </a:rPr>
              <a:t> / </a:t>
            </a:r>
            <a:r>
              <a:rPr lang="en-US" sz="2000" dirty="0" err="1">
                <a:solidFill>
                  <a:schemeClr val="bg1"/>
                </a:solidFill>
              </a:rPr>
              <a:t>dermatomyositis</a:t>
            </a:r>
            <a:endParaRPr lang="en-US" sz="2000" dirty="0">
              <a:solidFill>
                <a:schemeClr val="bg1"/>
              </a:solidFill>
            </a:endParaRPr>
          </a:p>
          <a:p>
            <a:pPr lvl="1"/>
            <a:r>
              <a:rPr lang="en-US" sz="2000" dirty="0">
                <a:solidFill>
                  <a:schemeClr val="bg1"/>
                </a:solidFill>
              </a:rPr>
              <a:t>Rhabdomyolysis (metabolic myopathies)</a:t>
            </a:r>
          </a:p>
          <a:p>
            <a:pPr lvl="1"/>
            <a:r>
              <a:rPr lang="en-US" sz="2000" dirty="0">
                <a:solidFill>
                  <a:schemeClr val="bg1"/>
                </a:solidFill>
              </a:rPr>
              <a:t>Periodic Paralysis</a:t>
            </a:r>
          </a:p>
          <a:p>
            <a:pPr lvl="1"/>
            <a:r>
              <a:rPr lang="en-US" sz="2000" dirty="0">
                <a:solidFill>
                  <a:schemeClr val="bg1"/>
                </a:solidFill>
              </a:rPr>
              <a:t>Critical Illness myopathy</a:t>
            </a:r>
          </a:p>
          <a:p>
            <a:r>
              <a:rPr lang="en-US" sz="2000" dirty="0">
                <a:solidFill>
                  <a:schemeClr val="bg1"/>
                </a:solidFill>
              </a:rPr>
              <a:t>Psychogenic</a:t>
            </a:r>
          </a:p>
          <a:p>
            <a:pPr lvl="1"/>
            <a:r>
              <a:rPr lang="en-US" sz="2000" dirty="0">
                <a:solidFill>
                  <a:schemeClr val="bg1"/>
                </a:solidFill>
              </a:rPr>
              <a:t>Psychogenic paralysis</a:t>
            </a:r>
            <a:endParaRPr lang="fa-IR" sz="2000" dirty="0">
              <a:solidFill>
                <a:schemeClr val="bg1"/>
              </a:solidFill>
            </a:endParaRPr>
          </a:p>
        </p:txBody>
      </p:sp>
      <p:sp>
        <p:nvSpPr>
          <p:cNvPr id="3" name="Title 2"/>
          <p:cNvSpPr>
            <a:spLocks noGrp="1"/>
          </p:cNvSpPr>
          <p:nvPr>
            <p:ph type="title"/>
          </p:nvPr>
        </p:nvSpPr>
        <p:spPr>
          <a:xfrm>
            <a:off x="474785" y="304800"/>
            <a:ext cx="8229600" cy="609600"/>
          </a:xfrm>
        </p:spPr>
        <p:txBody>
          <a:bodyPr>
            <a:normAutofit fontScale="90000"/>
          </a:bodyPr>
          <a:lstStyle/>
          <a:p>
            <a:pPr algn="ctr"/>
            <a:r>
              <a:rPr lang="en-US" sz="4000" b="1" i="1" dirty="0">
                <a:solidFill>
                  <a:srgbClr val="C00000"/>
                </a:solidFill>
              </a:rPr>
              <a:t>Cause</a:t>
            </a:r>
            <a:r>
              <a:rPr lang="en-US" sz="2800" b="1" i="1" dirty="0">
                <a:solidFill>
                  <a:srgbClr val="C00000"/>
                </a:solidFill>
              </a:rPr>
              <a:t> </a:t>
            </a:r>
            <a:r>
              <a:rPr lang="en-US" sz="1800" b="1" i="1" dirty="0">
                <a:solidFill>
                  <a:srgbClr val="C00000"/>
                </a:solidFill>
              </a:rPr>
              <a:t>continue</a:t>
            </a:r>
            <a:r>
              <a:rPr lang="en-US" sz="4800" b="1" i="1" dirty="0">
                <a:solidFill>
                  <a:srgbClr val="C00000"/>
                </a:solidFill>
              </a:rPr>
              <a:t> </a:t>
            </a:r>
            <a:endParaRPr lang="fa-IR" sz="4800" b="1" i="1" dirty="0">
              <a:solidFill>
                <a:srgbClr val="C00000"/>
              </a:solidFill>
            </a:endParaRPr>
          </a:p>
        </p:txBody>
      </p:sp>
    </p:spTree>
    <p:extLst>
      <p:ext uri="{BB962C8B-B14F-4D97-AF65-F5344CB8AC3E}">
        <p14:creationId xmlns:p14="http://schemas.microsoft.com/office/powerpoint/2010/main" val="412514839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1"/>
                </a:solidFill>
              </a:rPr>
              <a:t>Change in mental status and consciousness </a:t>
            </a:r>
          </a:p>
          <a:p>
            <a:r>
              <a:rPr lang="en-US" dirty="0">
                <a:solidFill>
                  <a:schemeClr val="bg1"/>
                </a:solidFill>
              </a:rPr>
              <a:t>Seizure </a:t>
            </a:r>
          </a:p>
          <a:p>
            <a:r>
              <a:rPr lang="en-US" dirty="0">
                <a:solidFill>
                  <a:schemeClr val="bg1"/>
                </a:solidFill>
              </a:rPr>
              <a:t>Hemiplegia </a:t>
            </a:r>
          </a:p>
          <a:p>
            <a:r>
              <a:rPr lang="en-US" dirty="0">
                <a:solidFill>
                  <a:schemeClr val="bg1"/>
                </a:solidFill>
              </a:rPr>
              <a:t>DTR normal or hyper</a:t>
            </a:r>
          </a:p>
          <a:p>
            <a:r>
              <a:rPr lang="en-US" dirty="0">
                <a:solidFill>
                  <a:schemeClr val="bg1"/>
                </a:solidFill>
              </a:rPr>
              <a:t>Plantar reflex (up)</a:t>
            </a:r>
          </a:p>
          <a:p>
            <a:r>
              <a:rPr lang="en-US" dirty="0">
                <a:solidFill>
                  <a:schemeClr val="bg1"/>
                </a:solidFill>
              </a:rPr>
              <a:t>Clonus ±</a:t>
            </a:r>
          </a:p>
          <a:p>
            <a:r>
              <a:rPr lang="en-US" dirty="0">
                <a:solidFill>
                  <a:schemeClr val="bg1"/>
                </a:solidFill>
              </a:rPr>
              <a:t>Cranial nerve involvement ±</a:t>
            </a:r>
          </a:p>
          <a:p>
            <a:pPr marL="0" indent="0">
              <a:buNone/>
            </a:pPr>
            <a:endParaRPr lang="en-US" dirty="0"/>
          </a:p>
          <a:p>
            <a:endParaRPr lang="en-US" dirty="0"/>
          </a:p>
          <a:p>
            <a:endParaRPr lang="fa-IR" dirty="0"/>
          </a:p>
        </p:txBody>
      </p:sp>
      <p:sp>
        <p:nvSpPr>
          <p:cNvPr id="3" name="Title 2"/>
          <p:cNvSpPr>
            <a:spLocks noGrp="1"/>
          </p:cNvSpPr>
          <p:nvPr>
            <p:ph type="title"/>
          </p:nvPr>
        </p:nvSpPr>
        <p:spPr/>
        <p:txBody>
          <a:bodyPr/>
          <a:lstStyle/>
          <a:p>
            <a:pPr algn="ctr"/>
            <a:r>
              <a:rPr lang="en-US" b="1" i="1" dirty="0">
                <a:solidFill>
                  <a:srgbClr val="C00000"/>
                </a:solidFill>
              </a:rPr>
              <a:t>Upper motor neuron signs </a:t>
            </a:r>
            <a:endParaRPr lang="fa-IR" b="1" i="1" dirty="0">
              <a:solidFill>
                <a:srgbClr val="C00000"/>
              </a:solidFill>
            </a:endParaRPr>
          </a:p>
        </p:txBody>
      </p:sp>
    </p:spTree>
    <p:extLst>
      <p:ext uri="{BB962C8B-B14F-4D97-AF65-F5344CB8AC3E}">
        <p14:creationId xmlns:p14="http://schemas.microsoft.com/office/powerpoint/2010/main" val="179622652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1"/>
                </a:solidFill>
              </a:rPr>
              <a:t>Bilateral and or symmetrical weakness </a:t>
            </a:r>
          </a:p>
          <a:p>
            <a:r>
              <a:rPr lang="en-US" dirty="0">
                <a:solidFill>
                  <a:schemeClr val="bg1"/>
                </a:solidFill>
              </a:rPr>
              <a:t>DTR normal or hypo </a:t>
            </a:r>
          </a:p>
          <a:p>
            <a:r>
              <a:rPr lang="en-US" dirty="0">
                <a:solidFill>
                  <a:schemeClr val="bg1"/>
                </a:solidFill>
              </a:rPr>
              <a:t>Plantar reflex normal or mute </a:t>
            </a:r>
          </a:p>
          <a:p>
            <a:r>
              <a:rPr lang="en-US" dirty="0">
                <a:solidFill>
                  <a:schemeClr val="bg1"/>
                </a:solidFill>
              </a:rPr>
              <a:t>Mental status and consciousness normal </a:t>
            </a:r>
          </a:p>
          <a:p>
            <a:pPr marL="0" indent="0">
              <a:buNone/>
            </a:pPr>
            <a:endParaRPr lang="en-US" dirty="0"/>
          </a:p>
          <a:p>
            <a:endParaRPr lang="en-US" dirty="0"/>
          </a:p>
          <a:p>
            <a:endParaRPr lang="en-US" dirty="0"/>
          </a:p>
          <a:p>
            <a:pPr marL="0" indent="0">
              <a:buNone/>
            </a:pPr>
            <a:endParaRPr lang="en-US" dirty="0"/>
          </a:p>
          <a:p>
            <a:endParaRPr lang="fa-IR" dirty="0"/>
          </a:p>
        </p:txBody>
      </p:sp>
      <p:sp>
        <p:nvSpPr>
          <p:cNvPr id="3" name="Title 2"/>
          <p:cNvSpPr>
            <a:spLocks noGrp="1"/>
          </p:cNvSpPr>
          <p:nvPr>
            <p:ph type="title"/>
          </p:nvPr>
        </p:nvSpPr>
        <p:spPr/>
        <p:txBody>
          <a:bodyPr/>
          <a:lstStyle/>
          <a:p>
            <a:pPr algn="ctr"/>
            <a:r>
              <a:rPr lang="en-US" b="1" i="1" dirty="0">
                <a:solidFill>
                  <a:srgbClr val="C00000"/>
                </a:solidFill>
              </a:rPr>
              <a:t>Lower motor neuron </a:t>
            </a:r>
            <a:endParaRPr lang="fa-IR" b="1" i="1" dirty="0">
              <a:solidFill>
                <a:srgbClr val="C00000"/>
              </a:solidFill>
            </a:endParaRPr>
          </a:p>
        </p:txBody>
      </p:sp>
    </p:spTree>
    <p:extLst>
      <p:ext uri="{BB962C8B-B14F-4D97-AF65-F5344CB8AC3E}">
        <p14:creationId xmlns:p14="http://schemas.microsoft.com/office/powerpoint/2010/main" val="400120610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F0D6D3-45F0-46AB-B947-7BB88BDC87D1}"/>
              </a:ext>
            </a:extLst>
          </p:cNvPr>
          <p:cNvSpPr>
            <a:spLocks noGrp="1"/>
          </p:cNvSpPr>
          <p:nvPr>
            <p:ph idx="1"/>
          </p:nvPr>
        </p:nvSpPr>
        <p:spPr>
          <a:xfrm>
            <a:off x="457200" y="457200"/>
            <a:ext cx="8229600" cy="4572000"/>
          </a:xfrm>
        </p:spPr>
        <p:txBody>
          <a:bodyPr>
            <a:normAutofit fontScale="92500" lnSpcReduction="10000"/>
          </a:bodyPr>
          <a:lstStyle/>
          <a:p>
            <a:pPr eaLnBrk="1" hangingPunct="1">
              <a:buFont typeface="Wingdings" panose="05000000000000000000" pitchFamily="2" charset="2"/>
              <a:buNone/>
              <a:defRPr/>
            </a:pPr>
            <a:r>
              <a:rPr lang="en-US" sz="2800" dirty="0">
                <a:solidFill>
                  <a:srgbClr val="FFFF00"/>
                </a:solidFill>
              </a:rPr>
              <a:t>				</a:t>
            </a:r>
            <a:r>
              <a:rPr lang="en-US" sz="2800" b="1" i="1" dirty="0">
                <a:solidFill>
                  <a:srgbClr val="C00000"/>
                </a:solidFill>
              </a:rPr>
              <a:t>Weakness</a:t>
            </a:r>
          </a:p>
          <a:p>
            <a:pPr eaLnBrk="1" hangingPunct="1">
              <a:buFont typeface="Wingdings" panose="05000000000000000000" pitchFamily="2" charset="2"/>
              <a:buNone/>
              <a:defRPr/>
            </a:pPr>
            <a:endParaRPr lang="en-US" sz="2800" b="1" dirty="0">
              <a:solidFill>
                <a:srgbClr val="FF3300"/>
              </a:solidFill>
            </a:endParaRPr>
          </a:p>
          <a:p>
            <a:pPr eaLnBrk="1" hangingPunct="1">
              <a:buFont typeface="Wingdings" panose="05000000000000000000" pitchFamily="2" charset="2"/>
              <a:buNone/>
              <a:defRPr/>
            </a:pPr>
            <a:r>
              <a:rPr lang="en-US" sz="2800" b="1" dirty="0">
                <a:solidFill>
                  <a:schemeClr val="bg1"/>
                </a:solidFill>
              </a:rPr>
              <a:t>Lower motor</a:t>
            </a:r>
            <a:r>
              <a:rPr lang="en-US" sz="2800" dirty="0">
                <a:solidFill>
                  <a:schemeClr val="bg1"/>
                </a:solidFill>
              </a:rPr>
              <a:t>			</a:t>
            </a:r>
            <a:r>
              <a:rPr lang="en-US" sz="2800" b="1" dirty="0">
                <a:solidFill>
                  <a:schemeClr val="bg1"/>
                </a:solidFill>
              </a:rPr>
              <a:t>Upper motor</a:t>
            </a:r>
          </a:p>
          <a:p>
            <a:pPr eaLnBrk="1" hangingPunct="1">
              <a:buFont typeface="Wingdings" panose="05000000000000000000" pitchFamily="2" charset="2"/>
              <a:buNone/>
              <a:defRPr/>
            </a:pPr>
            <a:r>
              <a:rPr lang="en-US" sz="2800" dirty="0">
                <a:solidFill>
                  <a:schemeClr val="bg1"/>
                </a:solidFill>
              </a:rPr>
              <a:t>DTR </a:t>
            </a:r>
            <a:r>
              <a:rPr lang="en-US" sz="2800" dirty="0" smtClean="0">
                <a:solidFill>
                  <a:schemeClr val="bg1"/>
                </a:solidFill>
              </a:rPr>
              <a:t>or absent   </a:t>
            </a:r>
            <a:r>
              <a:rPr lang="en-US" sz="2800" dirty="0">
                <a:solidFill>
                  <a:schemeClr val="bg1"/>
                </a:solidFill>
              </a:rPr>
              <a:t>			</a:t>
            </a:r>
            <a:r>
              <a:rPr lang="en-US" sz="2800" dirty="0" smtClean="0">
                <a:solidFill>
                  <a:schemeClr val="bg1"/>
                </a:solidFill>
              </a:rPr>
              <a:t>DTR NL or hyper </a:t>
            </a:r>
            <a:endParaRPr lang="en-US" sz="2800" dirty="0">
              <a:solidFill>
                <a:schemeClr val="bg1"/>
              </a:solidFill>
            </a:endParaRPr>
          </a:p>
          <a:p>
            <a:pPr eaLnBrk="1" hangingPunct="1">
              <a:buFont typeface="Wingdings" panose="05000000000000000000" pitchFamily="2" charset="2"/>
              <a:buNone/>
              <a:defRPr/>
            </a:pPr>
            <a:r>
              <a:rPr lang="en-US" sz="2800" dirty="0">
                <a:solidFill>
                  <a:schemeClr val="bg1"/>
                </a:solidFill>
              </a:rPr>
              <a:t>Flaccidity				flaccidity in acute phase                                          </a:t>
            </a:r>
          </a:p>
          <a:p>
            <a:pPr eaLnBrk="1" hangingPunct="1">
              <a:buFont typeface="Wingdings" panose="05000000000000000000" pitchFamily="2" charset="2"/>
              <a:buNone/>
              <a:defRPr/>
            </a:pPr>
            <a:r>
              <a:rPr lang="en-US" sz="2800" dirty="0">
                <a:solidFill>
                  <a:schemeClr val="bg1"/>
                </a:solidFill>
              </a:rPr>
              <a:t>Planter </a:t>
            </a:r>
            <a:r>
              <a:rPr lang="en-US" sz="2800" dirty="0" smtClean="0">
                <a:solidFill>
                  <a:schemeClr val="bg1"/>
                </a:solidFill>
              </a:rPr>
              <a:t>reflex: </a:t>
            </a:r>
            <a:r>
              <a:rPr lang="en-US" sz="2800" dirty="0">
                <a:solidFill>
                  <a:schemeClr val="bg1"/>
                </a:solidFill>
              </a:rPr>
              <a:t>down or mute      </a:t>
            </a:r>
            <a:r>
              <a:rPr lang="en-US" sz="2800" dirty="0" smtClean="0">
                <a:solidFill>
                  <a:schemeClr val="bg1"/>
                </a:solidFill>
              </a:rPr>
              <a:t>Planter reflex  : </a:t>
            </a:r>
            <a:r>
              <a:rPr lang="en-US" sz="2800" dirty="0">
                <a:solidFill>
                  <a:schemeClr val="bg1"/>
                </a:solidFill>
              </a:rPr>
              <a:t>up</a:t>
            </a:r>
          </a:p>
          <a:p>
            <a:pPr eaLnBrk="1" hangingPunct="1">
              <a:buFont typeface="Wingdings" panose="05000000000000000000" pitchFamily="2" charset="2"/>
              <a:buNone/>
              <a:defRPr/>
            </a:pPr>
            <a:r>
              <a:rPr lang="en-US" sz="2800" dirty="0">
                <a:solidFill>
                  <a:schemeClr val="bg1"/>
                </a:solidFill>
              </a:rPr>
              <a:t>Clonus</a:t>
            </a:r>
            <a:r>
              <a:rPr lang="ru-RU" sz="2800" dirty="0">
                <a:solidFill>
                  <a:schemeClr val="bg1"/>
                </a:solidFill>
                <a:cs typeface="Times New Roman" pitchFamily="18" charset="0"/>
              </a:rPr>
              <a:t>Ө</a:t>
            </a:r>
            <a:r>
              <a:rPr lang="en-US" sz="2800" dirty="0">
                <a:solidFill>
                  <a:schemeClr val="bg1"/>
                </a:solidFill>
              </a:rPr>
              <a:t> 				Clonus</a:t>
            </a:r>
            <a:r>
              <a:rPr lang="en-US" sz="2800" dirty="0">
                <a:solidFill>
                  <a:schemeClr val="bg1"/>
                </a:solidFill>
                <a:sym typeface="Symbol" pitchFamily="18" charset="2"/>
              </a:rPr>
              <a:t></a:t>
            </a:r>
          </a:p>
          <a:p>
            <a:pPr eaLnBrk="1" hangingPunct="1">
              <a:buFont typeface="Wingdings" panose="05000000000000000000" pitchFamily="2" charset="2"/>
              <a:buNone/>
              <a:defRPr/>
            </a:pPr>
            <a:r>
              <a:rPr lang="en-US" sz="2800" dirty="0">
                <a:solidFill>
                  <a:schemeClr val="bg1"/>
                </a:solidFill>
                <a:sym typeface="Symbol" pitchFamily="18" charset="2"/>
              </a:rPr>
              <a:t>Fasciculation 			Fasciculation </a:t>
            </a:r>
            <a:r>
              <a:rPr lang="ru-RU" sz="2800" dirty="0">
                <a:solidFill>
                  <a:schemeClr val="bg1"/>
                </a:solidFill>
                <a:cs typeface="Times New Roman" pitchFamily="18" charset="0"/>
              </a:rPr>
              <a:t>Ө</a:t>
            </a:r>
            <a:endParaRPr lang="en-US" sz="2800" dirty="0">
              <a:solidFill>
                <a:schemeClr val="bg1"/>
              </a:solidFill>
              <a:cs typeface="Times New Roman" pitchFamily="18" charset="0"/>
            </a:endParaRPr>
          </a:p>
          <a:p>
            <a:pPr eaLnBrk="1" hangingPunct="1">
              <a:buFont typeface="Wingdings" panose="05000000000000000000" pitchFamily="2" charset="2"/>
              <a:buNone/>
              <a:defRPr/>
            </a:pPr>
            <a:r>
              <a:rPr lang="en-US" sz="2800" dirty="0">
                <a:solidFill>
                  <a:schemeClr val="bg1"/>
                </a:solidFill>
                <a:cs typeface="Times New Roman" pitchFamily="18" charset="0"/>
              </a:rPr>
              <a:t>Atrophy or hypertrophy		</a:t>
            </a:r>
            <a:r>
              <a:rPr lang="en-US" sz="2800" dirty="0" smtClean="0">
                <a:solidFill>
                  <a:schemeClr val="bg1"/>
                </a:solidFill>
                <a:cs typeface="Times New Roman" pitchFamily="18" charset="0"/>
              </a:rPr>
              <a:t>NL </a:t>
            </a:r>
            <a:r>
              <a:rPr lang="en-US" sz="2800" dirty="0">
                <a:solidFill>
                  <a:schemeClr val="bg1"/>
                </a:solidFill>
                <a:cs typeface="Times New Roman" pitchFamily="18" charset="0"/>
              </a:rPr>
              <a:t>or slight atrophy</a:t>
            </a:r>
          </a:p>
          <a:p>
            <a:pPr eaLnBrk="1" hangingPunct="1">
              <a:buFont typeface="Wingdings" panose="05000000000000000000" pitchFamily="2" charset="2"/>
              <a:buNone/>
              <a:defRPr/>
            </a:pPr>
            <a:r>
              <a:rPr lang="en-US" sz="2800" dirty="0">
                <a:solidFill>
                  <a:schemeClr val="bg1"/>
                </a:solidFill>
                <a:cs typeface="Times New Roman" pitchFamily="18" charset="0"/>
              </a:rPr>
              <a:t>Other CNS problem</a:t>
            </a:r>
            <a:r>
              <a:rPr lang="ru-RU" sz="2800" dirty="0">
                <a:solidFill>
                  <a:schemeClr val="bg1"/>
                </a:solidFill>
                <a:cs typeface="Times New Roman" pitchFamily="18" charset="0"/>
              </a:rPr>
              <a:t>Ө</a:t>
            </a:r>
            <a:r>
              <a:rPr lang="en-US" sz="2800" dirty="0">
                <a:solidFill>
                  <a:schemeClr val="bg1"/>
                </a:solidFill>
                <a:cs typeface="Times New Roman" pitchFamily="18" charset="0"/>
              </a:rPr>
              <a:t>		Other CNS problem </a:t>
            </a:r>
            <a:r>
              <a:rPr lang="en-US" sz="2800" dirty="0">
                <a:solidFill>
                  <a:schemeClr val="bg1"/>
                </a:solidFill>
                <a:sym typeface="Symbol" pitchFamily="18" charset="2"/>
              </a:rPr>
              <a:t></a:t>
            </a:r>
          </a:p>
          <a:p>
            <a:endParaRPr lang="fa-IR" dirty="0"/>
          </a:p>
        </p:txBody>
      </p:sp>
    </p:spTree>
    <p:extLst>
      <p:ext uri="{BB962C8B-B14F-4D97-AF65-F5344CB8AC3E}">
        <p14:creationId xmlns:p14="http://schemas.microsoft.com/office/powerpoint/2010/main" val="87962131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1"/>
                </a:solidFill>
              </a:rPr>
              <a:t>Gillian barre syndrome </a:t>
            </a:r>
          </a:p>
          <a:p>
            <a:r>
              <a:rPr lang="en-US" dirty="0">
                <a:solidFill>
                  <a:schemeClr val="bg1"/>
                </a:solidFill>
              </a:rPr>
              <a:t>Transverse myelitis </a:t>
            </a:r>
          </a:p>
          <a:p>
            <a:r>
              <a:rPr lang="en-US" dirty="0">
                <a:solidFill>
                  <a:schemeClr val="bg1"/>
                </a:solidFill>
              </a:rPr>
              <a:t>ADEM </a:t>
            </a:r>
          </a:p>
          <a:p>
            <a:r>
              <a:rPr lang="en-US" dirty="0">
                <a:solidFill>
                  <a:schemeClr val="bg1"/>
                </a:solidFill>
              </a:rPr>
              <a:t>Infections myelitis </a:t>
            </a:r>
          </a:p>
          <a:p>
            <a:r>
              <a:rPr lang="en-US" dirty="0">
                <a:solidFill>
                  <a:schemeClr val="bg1"/>
                </a:solidFill>
              </a:rPr>
              <a:t>Stroke </a:t>
            </a:r>
          </a:p>
          <a:p>
            <a:r>
              <a:rPr lang="en-US" dirty="0">
                <a:solidFill>
                  <a:schemeClr val="bg1"/>
                </a:solidFill>
              </a:rPr>
              <a:t>Myasthenia  gravis </a:t>
            </a:r>
          </a:p>
          <a:p>
            <a:r>
              <a:rPr lang="en-US" dirty="0">
                <a:solidFill>
                  <a:schemeClr val="bg1"/>
                </a:solidFill>
              </a:rPr>
              <a:t>Myositis </a:t>
            </a:r>
            <a:endParaRPr lang="fa-IR" dirty="0">
              <a:solidFill>
                <a:schemeClr val="bg1"/>
              </a:solidFill>
            </a:endParaRPr>
          </a:p>
        </p:txBody>
      </p:sp>
      <p:sp>
        <p:nvSpPr>
          <p:cNvPr id="3" name="Title 2"/>
          <p:cNvSpPr>
            <a:spLocks noGrp="1"/>
          </p:cNvSpPr>
          <p:nvPr>
            <p:ph type="title"/>
          </p:nvPr>
        </p:nvSpPr>
        <p:spPr/>
        <p:txBody>
          <a:bodyPr/>
          <a:lstStyle/>
          <a:p>
            <a:pPr algn="ctr"/>
            <a:r>
              <a:rPr lang="en-US" b="1" i="1" dirty="0">
                <a:solidFill>
                  <a:srgbClr val="C00000"/>
                </a:solidFill>
              </a:rPr>
              <a:t>Most common cause </a:t>
            </a:r>
            <a:endParaRPr lang="fa-IR" b="1" i="1" dirty="0">
              <a:solidFill>
                <a:srgbClr val="C00000"/>
              </a:solidFill>
            </a:endParaRPr>
          </a:p>
        </p:txBody>
      </p:sp>
    </p:spTree>
    <p:extLst>
      <p:ext uri="{BB962C8B-B14F-4D97-AF65-F5344CB8AC3E}">
        <p14:creationId xmlns:p14="http://schemas.microsoft.com/office/powerpoint/2010/main" val="1780616070"/>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CC4E4A-A1DC-42C4-AB7F-DCA48CC67C27}"/>
              </a:ext>
            </a:extLst>
          </p:cNvPr>
          <p:cNvSpPr>
            <a:spLocks noGrp="1"/>
          </p:cNvSpPr>
          <p:nvPr>
            <p:ph idx="1"/>
          </p:nvPr>
        </p:nvSpPr>
        <p:spPr/>
        <p:txBody>
          <a:bodyPr/>
          <a:lstStyle/>
          <a:p>
            <a:pPr algn="just"/>
            <a:r>
              <a:rPr lang="en-US" dirty="0">
                <a:solidFill>
                  <a:schemeClr val="bg1"/>
                </a:solidFill>
              </a:rPr>
              <a:t>A 7 y/o boy present with inability to walk since 2 days ago </a:t>
            </a:r>
          </a:p>
          <a:p>
            <a:pPr algn="just"/>
            <a:r>
              <a:rPr lang="en-US" dirty="0">
                <a:solidFill>
                  <a:schemeClr val="bg1"/>
                </a:solidFill>
              </a:rPr>
              <a:t>P/E: alert, cranial nerve normal ,power upper 5/5 </a:t>
            </a:r>
          </a:p>
          <a:p>
            <a:pPr algn="just"/>
            <a:r>
              <a:rPr lang="en-US" dirty="0">
                <a:solidFill>
                  <a:schemeClr val="bg1"/>
                </a:solidFill>
              </a:rPr>
              <a:t>Lower proximal 1/5 distal 2/5  DTR : </a:t>
            </a:r>
            <a:r>
              <a:rPr lang="en-US" dirty="0" smtClean="0">
                <a:solidFill>
                  <a:schemeClr val="bg1"/>
                </a:solidFill>
              </a:rPr>
              <a:t>0  </a:t>
            </a:r>
          </a:p>
          <a:p>
            <a:pPr algn="just"/>
            <a:r>
              <a:rPr lang="en-US" dirty="0" smtClean="0">
                <a:solidFill>
                  <a:schemeClr val="bg1"/>
                </a:solidFill>
              </a:rPr>
              <a:t>Plantar reflex : mute</a:t>
            </a:r>
            <a:endParaRPr lang="en-US" dirty="0">
              <a:solidFill>
                <a:schemeClr val="bg1"/>
              </a:solidFill>
            </a:endParaRPr>
          </a:p>
          <a:p>
            <a:pPr algn="just"/>
            <a:r>
              <a:rPr lang="en-US" dirty="0">
                <a:solidFill>
                  <a:schemeClr val="bg1"/>
                </a:solidFill>
              </a:rPr>
              <a:t>No sensory level    no sphincter dysfunction </a:t>
            </a:r>
          </a:p>
          <a:p>
            <a:pPr algn="just"/>
            <a:r>
              <a:rPr lang="en-US" dirty="0">
                <a:solidFill>
                  <a:schemeClr val="bg1"/>
                </a:solidFill>
              </a:rPr>
              <a:t>Best diagnosis ?</a:t>
            </a:r>
            <a:endParaRPr lang="fa-IR" dirty="0">
              <a:solidFill>
                <a:schemeClr val="bg1"/>
              </a:solidFill>
            </a:endParaRPr>
          </a:p>
        </p:txBody>
      </p:sp>
      <p:sp>
        <p:nvSpPr>
          <p:cNvPr id="3" name="Title 2">
            <a:extLst>
              <a:ext uri="{FF2B5EF4-FFF2-40B4-BE49-F238E27FC236}">
                <a16:creationId xmlns:a16="http://schemas.microsoft.com/office/drawing/2014/main" id="{0FA77541-4C62-4021-97AC-22660E292DA9}"/>
              </a:ext>
            </a:extLst>
          </p:cNvPr>
          <p:cNvSpPr>
            <a:spLocks noGrp="1"/>
          </p:cNvSpPr>
          <p:nvPr>
            <p:ph type="title"/>
          </p:nvPr>
        </p:nvSpPr>
        <p:spPr/>
        <p:txBody>
          <a:bodyPr/>
          <a:lstStyle/>
          <a:p>
            <a:pPr algn="ctr"/>
            <a:r>
              <a:rPr lang="en-US" b="1" i="1" dirty="0">
                <a:solidFill>
                  <a:srgbClr val="C00000"/>
                </a:solidFill>
              </a:rPr>
              <a:t>Case </a:t>
            </a:r>
            <a:endParaRPr lang="fa-IR" b="1" i="1" dirty="0">
              <a:solidFill>
                <a:srgbClr val="C00000"/>
              </a:solidFill>
            </a:endParaRPr>
          </a:p>
        </p:txBody>
      </p:sp>
    </p:spTree>
    <p:extLst>
      <p:ext uri="{BB962C8B-B14F-4D97-AF65-F5344CB8AC3E}">
        <p14:creationId xmlns:p14="http://schemas.microsoft.com/office/powerpoint/2010/main" val="102776220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1"/>
                </a:solidFill>
              </a:rPr>
              <a:t>Autoimmune disease </a:t>
            </a:r>
          </a:p>
          <a:p>
            <a:r>
              <a:rPr lang="en-US" dirty="0">
                <a:solidFill>
                  <a:schemeClr val="bg1"/>
                </a:solidFill>
              </a:rPr>
              <a:t>Acute onset rapidly progressive symmetric ascending paralysis  and areflexia </a:t>
            </a:r>
          </a:p>
          <a:p>
            <a:r>
              <a:rPr lang="en-US" dirty="0">
                <a:solidFill>
                  <a:schemeClr val="bg1"/>
                </a:solidFill>
              </a:rPr>
              <a:t>Prior infection (URI ,GE ) in 50 to 70%</a:t>
            </a:r>
          </a:p>
          <a:p>
            <a:r>
              <a:rPr lang="en-US" dirty="0">
                <a:solidFill>
                  <a:schemeClr val="bg1"/>
                </a:solidFill>
              </a:rPr>
              <a:t> post vaccination less than 10 % (30 days)</a:t>
            </a:r>
          </a:p>
          <a:p>
            <a:r>
              <a:rPr lang="en-US" dirty="0">
                <a:solidFill>
                  <a:schemeClr val="bg1"/>
                </a:solidFill>
              </a:rPr>
              <a:t>Incidence  0.5 -2  case per 100,000</a:t>
            </a:r>
          </a:p>
          <a:p>
            <a:pPr algn="just"/>
            <a:r>
              <a:rPr lang="en-US" dirty="0">
                <a:solidFill>
                  <a:schemeClr val="bg1"/>
                </a:solidFill>
              </a:rPr>
              <a:t>Multiple variant (AIDP  85 to 90% </a:t>
            </a:r>
            <a:r>
              <a:rPr lang="en-US" dirty="0" smtClean="0">
                <a:solidFill>
                  <a:schemeClr val="bg1"/>
                </a:solidFill>
              </a:rPr>
              <a:t>, AMAN, AMSAN, Miller </a:t>
            </a:r>
            <a:r>
              <a:rPr lang="en-US" dirty="0">
                <a:solidFill>
                  <a:schemeClr val="bg1"/>
                </a:solidFill>
              </a:rPr>
              <a:t>–Fisher ) </a:t>
            </a:r>
            <a:endParaRPr lang="fa-IR" dirty="0">
              <a:solidFill>
                <a:schemeClr val="bg1"/>
              </a:solidFill>
            </a:endParaRPr>
          </a:p>
        </p:txBody>
      </p:sp>
      <p:sp>
        <p:nvSpPr>
          <p:cNvPr id="3" name="Title 2"/>
          <p:cNvSpPr>
            <a:spLocks noGrp="1"/>
          </p:cNvSpPr>
          <p:nvPr>
            <p:ph type="title"/>
          </p:nvPr>
        </p:nvSpPr>
        <p:spPr/>
        <p:txBody>
          <a:bodyPr/>
          <a:lstStyle/>
          <a:p>
            <a:pPr algn="ctr"/>
            <a:r>
              <a:rPr lang="en-US" b="1" i="1" dirty="0">
                <a:solidFill>
                  <a:srgbClr val="C00000"/>
                </a:solidFill>
              </a:rPr>
              <a:t>Guillain barre  syndrome</a:t>
            </a:r>
            <a:endParaRPr lang="fa-IR" b="1" i="1" dirty="0">
              <a:solidFill>
                <a:srgbClr val="C00000"/>
              </a:solidFill>
            </a:endParaRPr>
          </a:p>
        </p:txBody>
      </p:sp>
    </p:spTree>
    <p:extLst>
      <p:ext uri="{BB962C8B-B14F-4D97-AF65-F5344CB8AC3E}">
        <p14:creationId xmlns:p14="http://schemas.microsoft.com/office/powerpoint/2010/main" val="353197840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A272BF-502B-438F-9F45-22AB166DE877}"/>
              </a:ext>
            </a:extLst>
          </p:cNvPr>
          <p:cNvSpPr>
            <a:spLocks noGrp="1"/>
          </p:cNvSpPr>
          <p:nvPr>
            <p:ph idx="1"/>
          </p:nvPr>
        </p:nvSpPr>
        <p:spPr/>
        <p:txBody>
          <a:bodyPr/>
          <a:lstStyle/>
          <a:p>
            <a:r>
              <a:rPr lang="en-US" dirty="0">
                <a:solidFill>
                  <a:schemeClr val="bg1"/>
                </a:solidFill>
              </a:rPr>
              <a:t>Clinical feature</a:t>
            </a:r>
          </a:p>
          <a:p>
            <a:r>
              <a:rPr lang="en-US" dirty="0">
                <a:solidFill>
                  <a:schemeClr val="bg1"/>
                </a:solidFill>
              </a:rPr>
              <a:t>EMG -NCV  : demyelinating or axonal injury </a:t>
            </a:r>
          </a:p>
          <a:p>
            <a:r>
              <a:rPr lang="en-US" dirty="0">
                <a:solidFill>
                  <a:schemeClr val="bg1"/>
                </a:solidFill>
              </a:rPr>
              <a:t>CSF  analysis  protein increased &gt; 2 time normal limits </a:t>
            </a:r>
          </a:p>
          <a:p>
            <a:pPr marL="0" indent="0">
              <a:buNone/>
            </a:pPr>
            <a:r>
              <a:rPr lang="en-US" dirty="0">
                <a:solidFill>
                  <a:schemeClr val="bg1"/>
                </a:solidFill>
              </a:rPr>
              <a:t>    normal sugar , cell &lt;10 lymph </a:t>
            </a:r>
          </a:p>
          <a:p>
            <a:r>
              <a:rPr lang="en-US" dirty="0">
                <a:solidFill>
                  <a:schemeClr val="bg1"/>
                </a:solidFill>
              </a:rPr>
              <a:t>Spinal  cord MRI :contrast enhancement </a:t>
            </a:r>
          </a:p>
          <a:p>
            <a:r>
              <a:rPr lang="en-US" dirty="0" smtClean="0">
                <a:solidFill>
                  <a:schemeClr val="bg1"/>
                </a:solidFill>
              </a:rPr>
              <a:t>Treatment </a:t>
            </a:r>
            <a:r>
              <a:rPr lang="en-US" dirty="0">
                <a:solidFill>
                  <a:schemeClr val="bg1"/>
                </a:solidFill>
              </a:rPr>
              <a:t>: IVIG ,plasmapheresis </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fa-IR" dirty="0"/>
          </a:p>
        </p:txBody>
      </p:sp>
      <p:sp>
        <p:nvSpPr>
          <p:cNvPr id="3" name="Title 2">
            <a:extLst>
              <a:ext uri="{FF2B5EF4-FFF2-40B4-BE49-F238E27FC236}">
                <a16:creationId xmlns:a16="http://schemas.microsoft.com/office/drawing/2014/main" id="{43D27E43-4D3C-4B35-9D72-A4F0DAE3BFEA}"/>
              </a:ext>
            </a:extLst>
          </p:cNvPr>
          <p:cNvSpPr>
            <a:spLocks noGrp="1"/>
          </p:cNvSpPr>
          <p:nvPr>
            <p:ph type="title"/>
          </p:nvPr>
        </p:nvSpPr>
        <p:spPr/>
        <p:txBody>
          <a:bodyPr/>
          <a:lstStyle/>
          <a:p>
            <a:pPr algn="ctr"/>
            <a:r>
              <a:rPr lang="en-US" dirty="0"/>
              <a:t>   </a:t>
            </a:r>
            <a:r>
              <a:rPr lang="en-US" b="1" i="1" dirty="0">
                <a:solidFill>
                  <a:srgbClr val="C00000"/>
                </a:solidFill>
              </a:rPr>
              <a:t>Diagnosis &amp;Treatment of GBS </a:t>
            </a:r>
            <a:endParaRPr lang="fa-IR" b="1" i="1" dirty="0">
              <a:solidFill>
                <a:srgbClr val="C00000"/>
              </a:solidFill>
            </a:endParaRPr>
          </a:p>
        </p:txBody>
      </p:sp>
    </p:spTree>
    <p:extLst>
      <p:ext uri="{BB962C8B-B14F-4D97-AF65-F5344CB8AC3E}">
        <p14:creationId xmlns:p14="http://schemas.microsoft.com/office/powerpoint/2010/main" val="3297218859"/>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D6CF3E-DBB3-4FD5-8B94-5239EB79E2F4}"/>
              </a:ext>
            </a:extLst>
          </p:cNvPr>
          <p:cNvSpPr>
            <a:spLocks noGrp="1"/>
          </p:cNvSpPr>
          <p:nvPr>
            <p:ph idx="1"/>
          </p:nvPr>
        </p:nvSpPr>
        <p:spPr/>
        <p:txBody>
          <a:bodyPr/>
          <a:lstStyle/>
          <a:p>
            <a:r>
              <a:rPr lang="en-US" dirty="0">
                <a:solidFill>
                  <a:schemeClr val="bg1"/>
                </a:solidFill>
              </a:rPr>
              <a:t>A 13 y/o girl present with sudden weakness in both lower </a:t>
            </a:r>
            <a:r>
              <a:rPr lang="en-US" dirty="0" smtClean="0">
                <a:solidFill>
                  <a:schemeClr val="bg1"/>
                </a:solidFill>
              </a:rPr>
              <a:t>extremities  </a:t>
            </a:r>
            <a:r>
              <a:rPr lang="en-US" dirty="0">
                <a:solidFill>
                  <a:schemeClr val="bg1"/>
                </a:solidFill>
              </a:rPr>
              <a:t>positive history of back pain </a:t>
            </a:r>
            <a:r>
              <a:rPr lang="en-US" dirty="0" smtClean="0">
                <a:solidFill>
                  <a:schemeClr val="bg1"/>
                </a:solidFill>
              </a:rPr>
              <a:t>and urinary retention </a:t>
            </a:r>
            <a:endParaRPr lang="en-US" dirty="0">
              <a:solidFill>
                <a:schemeClr val="bg1"/>
              </a:solidFill>
            </a:endParaRPr>
          </a:p>
          <a:p>
            <a:r>
              <a:rPr lang="en-US" dirty="0">
                <a:solidFill>
                  <a:schemeClr val="bg1"/>
                </a:solidFill>
              </a:rPr>
              <a:t>P/E: alert ,conscious ,crania nerve intact ,DTR :0</a:t>
            </a:r>
          </a:p>
          <a:p>
            <a:r>
              <a:rPr lang="en-US" dirty="0">
                <a:solidFill>
                  <a:schemeClr val="bg1"/>
                </a:solidFill>
              </a:rPr>
              <a:t>Motor power </a:t>
            </a:r>
            <a:r>
              <a:rPr lang="en-US" dirty="0" smtClean="0">
                <a:solidFill>
                  <a:schemeClr val="bg1"/>
                </a:solidFill>
              </a:rPr>
              <a:t> upper  </a:t>
            </a:r>
            <a:r>
              <a:rPr lang="en-US" dirty="0">
                <a:solidFill>
                  <a:schemeClr val="bg1"/>
                </a:solidFill>
              </a:rPr>
              <a:t>2/5 lower 3/5  sensory level :below umbilicus  </a:t>
            </a:r>
            <a:r>
              <a:rPr lang="en-US" dirty="0" smtClean="0">
                <a:solidFill>
                  <a:schemeClr val="bg1"/>
                </a:solidFill>
              </a:rPr>
              <a:t>, </a:t>
            </a:r>
            <a:r>
              <a:rPr lang="en-US" dirty="0">
                <a:solidFill>
                  <a:schemeClr val="bg1"/>
                </a:solidFill>
              </a:rPr>
              <a:t>anal tone :decreased </a:t>
            </a:r>
          </a:p>
          <a:p>
            <a:r>
              <a:rPr lang="en-US" dirty="0">
                <a:solidFill>
                  <a:schemeClr val="bg1"/>
                </a:solidFill>
              </a:rPr>
              <a:t>Best diagnosis?  First work up ?</a:t>
            </a:r>
          </a:p>
          <a:p>
            <a:endParaRPr lang="fa-IR" dirty="0"/>
          </a:p>
        </p:txBody>
      </p:sp>
      <p:sp>
        <p:nvSpPr>
          <p:cNvPr id="3" name="Title 2">
            <a:extLst>
              <a:ext uri="{FF2B5EF4-FFF2-40B4-BE49-F238E27FC236}">
                <a16:creationId xmlns:a16="http://schemas.microsoft.com/office/drawing/2014/main" id="{DD689442-02D9-4BAD-A6B9-9F57B06DD4E5}"/>
              </a:ext>
            </a:extLst>
          </p:cNvPr>
          <p:cNvSpPr>
            <a:spLocks noGrp="1"/>
          </p:cNvSpPr>
          <p:nvPr>
            <p:ph type="title"/>
          </p:nvPr>
        </p:nvSpPr>
        <p:spPr/>
        <p:txBody>
          <a:bodyPr/>
          <a:lstStyle/>
          <a:p>
            <a:pPr algn="ctr"/>
            <a:r>
              <a:rPr lang="en-US" b="1" i="1" dirty="0" smtClean="0">
                <a:solidFill>
                  <a:srgbClr val="C00000"/>
                </a:solidFill>
              </a:rPr>
              <a:t>Case</a:t>
            </a:r>
            <a:endParaRPr lang="fa-IR" b="1" i="1" dirty="0">
              <a:solidFill>
                <a:srgbClr val="C00000"/>
              </a:solidFill>
            </a:endParaRPr>
          </a:p>
        </p:txBody>
      </p:sp>
    </p:spTree>
    <p:extLst>
      <p:ext uri="{BB962C8B-B14F-4D97-AF65-F5344CB8AC3E}">
        <p14:creationId xmlns:p14="http://schemas.microsoft.com/office/powerpoint/2010/main" val="2468227006"/>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506C0D-42FC-4FAB-ADE1-35DCFB077B3D}"/>
              </a:ext>
            </a:extLst>
          </p:cNvPr>
          <p:cNvSpPr>
            <a:spLocks noGrp="1"/>
          </p:cNvSpPr>
          <p:nvPr>
            <p:ph idx="1"/>
          </p:nvPr>
        </p:nvSpPr>
        <p:spPr/>
        <p:txBody>
          <a:bodyPr/>
          <a:lstStyle/>
          <a:p>
            <a:r>
              <a:rPr lang="en-US" dirty="0">
                <a:solidFill>
                  <a:schemeClr val="bg1"/>
                </a:solidFill>
              </a:rPr>
              <a:t>ATM accounts for one fifth of acquired </a:t>
            </a:r>
            <a:r>
              <a:rPr lang="en-US" dirty="0" smtClean="0">
                <a:solidFill>
                  <a:schemeClr val="bg1"/>
                </a:solidFill>
              </a:rPr>
              <a:t>demyelinating disease </a:t>
            </a:r>
            <a:endParaRPr lang="en-US" dirty="0">
              <a:solidFill>
                <a:schemeClr val="bg1"/>
              </a:solidFill>
            </a:endParaRPr>
          </a:p>
          <a:p>
            <a:r>
              <a:rPr lang="en-US" dirty="0">
                <a:solidFill>
                  <a:schemeClr val="bg1"/>
                </a:solidFill>
              </a:rPr>
              <a:t>Incidence in </a:t>
            </a:r>
            <a:r>
              <a:rPr lang="en-US" dirty="0" smtClean="0">
                <a:solidFill>
                  <a:schemeClr val="bg1"/>
                </a:solidFill>
              </a:rPr>
              <a:t>children: </a:t>
            </a:r>
            <a:r>
              <a:rPr lang="en-US" dirty="0">
                <a:solidFill>
                  <a:schemeClr val="bg1"/>
                </a:solidFill>
              </a:rPr>
              <a:t>2 in 1,000,000</a:t>
            </a:r>
          </a:p>
          <a:p>
            <a:r>
              <a:rPr lang="en-US" dirty="0">
                <a:solidFill>
                  <a:schemeClr val="bg1"/>
                </a:solidFill>
              </a:rPr>
              <a:t>Male to female : 1.1 to 1.6 </a:t>
            </a:r>
          </a:p>
          <a:p>
            <a:r>
              <a:rPr lang="en-US" dirty="0">
                <a:solidFill>
                  <a:schemeClr val="bg1"/>
                </a:solidFill>
              </a:rPr>
              <a:t>Two peak 0-2 y and 5-17 y</a:t>
            </a:r>
          </a:p>
          <a:p>
            <a:r>
              <a:rPr lang="en-US" dirty="0">
                <a:solidFill>
                  <a:schemeClr val="bg1"/>
                </a:solidFill>
              </a:rPr>
              <a:t>Two third have prodromal infection within in past 30 d</a:t>
            </a:r>
          </a:p>
          <a:p>
            <a:r>
              <a:rPr lang="en-US" dirty="0">
                <a:solidFill>
                  <a:schemeClr val="bg1"/>
                </a:solidFill>
              </a:rPr>
              <a:t>Acute onset bilateral paraplegia or tetraplegia  ,decreased or  loss of sensation ,sphincter dysfunction </a:t>
            </a:r>
          </a:p>
          <a:p>
            <a:r>
              <a:rPr lang="en-US" dirty="0">
                <a:solidFill>
                  <a:schemeClr val="bg1"/>
                </a:solidFill>
              </a:rPr>
              <a:t>Course has 3 phase :acute (2-7 days),plateau(1-26 days), and recovery (month to years)</a:t>
            </a:r>
            <a:endParaRPr lang="fa-IR" dirty="0">
              <a:solidFill>
                <a:schemeClr val="bg1"/>
              </a:solidFill>
            </a:endParaRPr>
          </a:p>
        </p:txBody>
      </p:sp>
      <p:sp>
        <p:nvSpPr>
          <p:cNvPr id="3" name="Title 2">
            <a:extLst>
              <a:ext uri="{FF2B5EF4-FFF2-40B4-BE49-F238E27FC236}">
                <a16:creationId xmlns:a16="http://schemas.microsoft.com/office/drawing/2014/main" id="{F2470E02-6350-4E5F-8C47-607C7408A473}"/>
              </a:ext>
            </a:extLst>
          </p:cNvPr>
          <p:cNvSpPr>
            <a:spLocks noGrp="1"/>
          </p:cNvSpPr>
          <p:nvPr>
            <p:ph type="title"/>
          </p:nvPr>
        </p:nvSpPr>
        <p:spPr/>
        <p:txBody>
          <a:bodyPr/>
          <a:lstStyle/>
          <a:p>
            <a:pPr algn="ctr"/>
            <a:r>
              <a:rPr lang="en-US" b="1" i="1" dirty="0">
                <a:solidFill>
                  <a:srgbClr val="C00000"/>
                </a:solidFill>
              </a:rPr>
              <a:t>Transverse myelitis  (ATM)</a:t>
            </a:r>
            <a:endParaRPr lang="fa-IR" b="1" i="1" dirty="0">
              <a:solidFill>
                <a:srgbClr val="C00000"/>
              </a:solidFill>
            </a:endParaRPr>
          </a:p>
        </p:txBody>
      </p:sp>
    </p:spTree>
    <p:extLst>
      <p:ext uri="{BB962C8B-B14F-4D97-AF65-F5344CB8AC3E}">
        <p14:creationId xmlns:p14="http://schemas.microsoft.com/office/powerpoint/2010/main" val="424059142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457200"/>
            <a:ext cx="6019800" cy="5867400"/>
          </a:xfrm>
        </p:spPr>
      </p:pic>
    </p:spTree>
    <p:extLst>
      <p:ext uri="{BB962C8B-B14F-4D97-AF65-F5344CB8AC3E}">
        <p14:creationId xmlns:p14="http://schemas.microsoft.com/office/powerpoint/2010/main" val="4233924971"/>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pic>
        <p:nvPicPr>
          <p:cNvPr id="4098" name="Picture 2" descr="C:\Users\user\Desktop\download.jpg"/>
          <p:cNvPicPr>
            <a:picLocks noGrp="1" noChangeAspect="1" noChangeArrowheads="1"/>
          </p:cNvPicPr>
          <p:nvPr>
            <p:ph idx="1"/>
          </p:nvPr>
        </p:nvPicPr>
        <p:blipFill>
          <a:blip r:embed="rId2" cstate="print"/>
          <a:srcRect/>
          <a:stretch>
            <a:fillRect/>
          </a:stretch>
        </p:blipFill>
        <p:spPr bwMode="auto">
          <a:xfrm>
            <a:off x="1676400" y="1447800"/>
            <a:ext cx="5181600" cy="3733800"/>
          </a:xfrm>
          <a:prstGeom prst="rect">
            <a:avLst/>
          </a:prstGeom>
          <a:noFill/>
        </p:spPr>
      </p:pic>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7D6E47-B085-4441-B6E3-E682B8F87D7E}"/>
              </a:ext>
            </a:extLst>
          </p:cNvPr>
          <p:cNvSpPr>
            <a:spLocks noGrp="1"/>
          </p:cNvSpPr>
          <p:nvPr>
            <p:ph idx="1"/>
          </p:nvPr>
        </p:nvSpPr>
        <p:spPr/>
        <p:txBody>
          <a:bodyPr/>
          <a:lstStyle/>
          <a:p>
            <a:r>
              <a:rPr lang="en-US" dirty="0">
                <a:solidFill>
                  <a:schemeClr val="bg1"/>
                </a:solidFill>
              </a:rPr>
              <a:t>Clinical course </a:t>
            </a:r>
          </a:p>
          <a:p>
            <a:r>
              <a:rPr lang="en-US" dirty="0">
                <a:solidFill>
                  <a:schemeClr val="bg1"/>
                </a:solidFill>
              </a:rPr>
              <a:t>Exclude other cause of paralysis </a:t>
            </a:r>
          </a:p>
          <a:p>
            <a:r>
              <a:rPr lang="en-US" dirty="0">
                <a:solidFill>
                  <a:schemeClr val="bg1"/>
                </a:solidFill>
              </a:rPr>
              <a:t>CSF pleocytosis ,elevated IgG</a:t>
            </a:r>
          </a:p>
          <a:p>
            <a:r>
              <a:rPr lang="en-US" dirty="0">
                <a:solidFill>
                  <a:schemeClr val="bg1"/>
                </a:solidFill>
              </a:rPr>
              <a:t>Abnormal spinal cord MRI </a:t>
            </a:r>
          </a:p>
          <a:p>
            <a:r>
              <a:rPr lang="en-US" dirty="0">
                <a:solidFill>
                  <a:schemeClr val="bg1"/>
                </a:solidFill>
              </a:rPr>
              <a:t>Treatment :pulse methyl prednisolone .IVIG ,plasmapheresis ,rituximab</a:t>
            </a:r>
            <a:endParaRPr lang="fa-IR" dirty="0">
              <a:solidFill>
                <a:schemeClr val="bg1"/>
              </a:solidFill>
            </a:endParaRPr>
          </a:p>
        </p:txBody>
      </p:sp>
      <p:sp>
        <p:nvSpPr>
          <p:cNvPr id="3" name="Title 2">
            <a:extLst>
              <a:ext uri="{FF2B5EF4-FFF2-40B4-BE49-F238E27FC236}">
                <a16:creationId xmlns:a16="http://schemas.microsoft.com/office/drawing/2014/main" id="{F2AF4A51-E4B4-41F6-B15B-F0E1DE46CE44}"/>
              </a:ext>
            </a:extLst>
          </p:cNvPr>
          <p:cNvSpPr>
            <a:spLocks noGrp="1"/>
          </p:cNvSpPr>
          <p:nvPr>
            <p:ph type="title"/>
          </p:nvPr>
        </p:nvSpPr>
        <p:spPr/>
        <p:txBody>
          <a:bodyPr/>
          <a:lstStyle/>
          <a:p>
            <a:pPr algn="ctr"/>
            <a:r>
              <a:rPr lang="en-US" b="1" i="1" dirty="0">
                <a:solidFill>
                  <a:srgbClr val="C00000"/>
                </a:solidFill>
              </a:rPr>
              <a:t>Diagnosis &amp;Treatment  of ATM </a:t>
            </a:r>
            <a:endParaRPr lang="fa-IR" b="1" i="1" dirty="0">
              <a:solidFill>
                <a:srgbClr val="C00000"/>
              </a:solidFill>
            </a:endParaRPr>
          </a:p>
        </p:txBody>
      </p:sp>
    </p:spTree>
    <p:extLst>
      <p:ext uri="{BB962C8B-B14F-4D97-AF65-F5344CB8AC3E}">
        <p14:creationId xmlns:p14="http://schemas.microsoft.com/office/powerpoint/2010/main" val="1538371414"/>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63D1FA-8BA1-40B9-9F04-36D58490F65A}"/>
              </a:ext>
            </a:extLst>
          </p:cNvPr>
          <p:cNvSpPr>
            <a:spLocks noGrp="1"/>
          </p:cNvSpPr>
          <p:nvPr>
            <p:ph idx="1"/>
          </p:nvPr>
        </p:nvSpPr>
        <p:spPr/>
        <p:txBody>
          <a:bodyPr/>
          <a:lstStyle/>
          <a:p>
            <a:pPr algn="just"/>
            <a:r>
              <a:rPr lang="en-US" dirty="0">
                <a:solidFill>
                  <a:schemeClr val="bg1"/>
                </a:solidFill>
              </a:rPr>
              <a:t>Is inflammatory ,demyelinating disease </a:t>
            </a:r>
          </a:p>
          <a:p>
            <a:pPr algn="just"/>
            <a:r>
              <a:rPr lang="en-US" dirty="0">
                <a:solidFill>
                  <a:schemeClr val="bg1"/>
                </a:solidFill>
              </a:rPr>
              <a:t>Typically occurs within 2 to 4 weeks following a viral infection or less commonly vaccination </a:t>
            </a:r>
          </a:p>
          <a:p>
            <a:pPr algn="just"/>
            <a:r>
              <a:rPr lang="en-US" dirty="0">
                <a:solidFill>
                  <a:schemeClr val="bg1"/>
                </a:solidFill>
              </a:rPr>
              <a:t>Present with multifocal neurologic </a:t>
            </a:r>
            <a:r>
              <a:rPr lang="en-US" dirty="0" smtClean="0">
                <a:solidFill>
                  <a:schemeClr val="bg1"/>
                </a:solidFill>
              </a:rPr>
              <a:t>deficits,  encephalopathy, fever </a:t>
            </a:r>
            <a:r>
              <a:rPr lang="en-US" dirty="0">
                <a:solidFill>
                  <a:schemeClr val="bg1"/>
                </a:solidFill>
              </a:rPr>
              <a:t>headache ,vomiting</a:t>
            </a:r>
            <a:r>
              <a:rPr lang="en-US" dirty="0" smtClean="0">
                <a:solidFill>
                  <a:schemeClr val="bg1"/>
                </a:solidFill>
              </a:rPr>
              <a:t>, seizure,  meningeal sign, visual </a:t>
            </a:r>
            <a:r>
              <a:rPr lang="en-US" dirty="0">
                <a:solidFill>
                  <a:schemeClr val="bg1"/>
                </a:solidFill>
              </a:rPr>
              <a:t>loss</a:t>
            </a:r>
            <a:r>
              <a:rPr lang="en-US" dirty="0" smtClean="0">
                <a:solidFill>
                  <a:schemeClr val="bg1"/>
                </a:solidFill>
              </a:rPr>
              <a:t>, cranial </a:t>
            </a:r>
            <a:r>
              <a:rPr lang="en-US" dirty="0">
                <a:solidFill>
                  <a:schemeClr val="bg1"/>
                </a:solidFill>
              </a:rPr>
              <a:t>nerve </a:t>
            </a:r>
            <a:r>
              <a:rPr lang="en-US" dirty="0" smtClean="0">
                <a:solidFill>
                  <a:schemeClr val="bg1"/>
                </a:solidFill>
              </a:rPr>
              <a:t>palsies, mental </a:t>
            </a:r>
            <a:r>
              <a:rPr lang="en-US" dirty="0">
                <a:solidFill>
                  <a:schemeClr val="bg1"/>
                </a:solidFill>
              </a:rPr>
              <a:t>status change (lethargy to coma)</a:t>
            </a:r>
          </a:p>
          <a:p>
            <a:pPr algn="just"/>
            <a:r>
              <a:rPr lang="en-US" dirty="0">
                <a:solidFill>
                  <a:schemeClr val="bg1"/>
                </a:solidFill>
              </a:rPr>
              <a:t>Mean age 5.7 years  male to female 2.3 : 1</a:t>
            </a:r>
          </a:p>
          <a:p>
            <a:pPr marL="0" indent="0">
              <a:buNone/>
            </a:pPr>
            <a:endParaRPr lang="fa-IR" dirty="0">
              <a:solidFill>
                <a:schemeClr val="bg1"/>
              </a:solidFill>
            </a:endParaRPr>
          </a:p>
        </p:txBody>
      </p:sp>
      <p:sp>
        <p:nvSpPr>
          <p:cNvPr id="3" name="Title 2">
            <a:extLst>
              <a:ext uri="{FF2B5EF4-FFF2-40B4-BE49-F238E27FC236}">
                <a16:creationId xmlns:a16="http://schemas.microsoft.com/office/drawing/2014/main" id="{2BDCF193-F92E-40B4-8B4C-FBF93057CCC8}"/>
              </a:ext>
            </a:extLst>
          </p:cNvPr>
          <p:cNvSpPr>
            <a:spLocks noGrp="1"/>
          </p:cNvSpPr>
          <p:nvPr>
            <p:ph type="title"/>
          </p:nvPr>
        </p:nvSpPr>
        <p:spPr/>
        <p:txBody>
          <a:bodyPr>
            <a:normAutofit/>
          </a:bodyPr>
          <a:lstStyle/>
          <a:p>
            <a:pPr algn="ctr"/>
            <a:r>
              <a:rPr lang="en-US" sz="3600" b="1" i="1" dirty="0">
                <a:solidFill>
                  <a:srgbClr val="C00000"/>
                </a:solidFill>
              </a:rPr>
              <a:t>Acute dissemination encephalomyelitis (ADEM)</a:t>
            </a:r>
            <a:endParaRPr lang="fa-IR" sz="3600" b="1" i="1" dirty="0">
              <a:solidFill>
                <a:srgbClr val="C00000"/>
              </a:solidFill>
            </a:endParaRPr>
          </a:p>
        </p:txBody>
      </p:sp>
    </p:spTree>
    <p:extLst>
      <p:ext uri="{BB962C8B-B14F-4D97-AF65-F5344CB8AC3E}">
        <p14:creationId xmlns:p14="http://schemas.microsoft.com/office/powerpoint/2010/main" val="131819788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30A740-72E5-426A-8309-67E4AC194D69}"/>
              </a:ext>
            </a:extLst>
          </p:cNvPr>
          <p:cNvSpPr>
            <a:spLocks noGrp="1"/>
          </p:cNvSpPr>
          <p:nvPr>
            <p:ph idx="1"/>
          </p:nvPr>
        </p:nvSpPr>
        <p:spPr/>
        <p:txBody>
          <a:bodyPr/>
          <a:lstStyle/>
          <a:p>
            <a:r>
              <a:rPr lang="en-US" dirty="0">
                <a:solidFill>
                  <a:schemeClr val="bg1"/>
                </a:solidFill>
              </a:rPr>
              <a:t>Clinical presentation </a:t>
            </a:r>
          </a:p>
          <a:p>
            <a:r>
              <a:rPr lang="en-US" dirty="0">
                <a:solidFill>
                  <a:schemeClr val="bg1"/>
                </a:solidFill>
              </a:rPr>
              <a:t>Brain MRI : large area of increased signal intensity on T2 and flair with ill defined borders, bilaterally in the cerebral white matter and often basal ganglia ,brain stem and cerebellar and cerebral cortex gray matter </a:t>
            </a:r>
          </a:p>
          <a:p>
            <a:r>
              <a:rPr lang="en-US" dirty="0">
                <a:solidFill>
                  <a:schemeClr val="bg1"/>
                </a:solidFill>
              </a:rPr>
              <a:t> Brain CT usually is normal </a:t>
            </a:r>
          </a:p>
          <a:p>
            <a:r>
              <a:rPr lang="en-US" dirty="0">
                <a:solidFill>
                  <a:schemeClr val="bg1"/>
                </a:solidFill>
              </a:rPr>
              <a:t>CSF analysis : normal to mild pleocytosis with and without increased protein </a:t>
            </a:r>
          </a:p>
          <a:p>
            <a:r>
              <a:rPr lang="en-US" dirty="0">
                <a:solidFill>
                  <a:schemeClr val="bg1"/>
                </a:solidFill>
              </a:rPr>
              <a:t>Treatment :pulse methyl prednisolone ,IVIG ,plasmapheresis ,cytotoxic drug  </a:t>
            </a:r>
            <a:endParaRPr lang="fa-IR" dirty="0">
              <a:solidFill>
                <a:schemeClr val="bg1"/>
              </a:solidFill>
            </a:endParaRPr>
          </a:p>
        </p:txBody>
      </p:sp>
      <p:sp>
        <p:nvSpPr>
          <p:cNvPr id="3" name="Title 2">
            <a:extLst>
              <a:ext uri="{FF2B5EF4-FFF2-40B4-BE49-F238E27FC236}">
                <a16:creationId xmlns:a16="http://schemas.microsoft.com/office/drawing/2014/main" id="{D6C53193-D19A-469F-A07D-26A7B615E564}"/>
              </a:ext>
            </a:extLst>
          </p:cNvPr>
          <p:cNvSpPr>
            <a:spLocks noGrp="1"/>
          </p:cNvSpPr>
          <p:nvPr>
            <p:ph type="title"/>
          </p:nvPr>
        </p:nvSpPr>
        <p:spPr/>
        <p:txBody>
          <a:bodyPr/>
          <a:lstStyle/>
          <a:p>
            <a:pPr algn="ctr"/>
            <a:r>
              <a:rPr lang="en-US" b="1" i="1" dirty="0">
                <a:solidFill>
                  <a:srgbClr val="C00000"/>
                </a:solidFill>
              </a:rPr>
              <a:t>Diagnosis of ADEM </a:t>
            </a:r>
            <a:endParaRPr lang="fa-IR" b="1" i="1" dirty="0">
              <a:solidFill>
                <a:srgbClr val="C00000"/>
              </a:solidFill>
            </a:endParaRPr>
          </a:p>
        </p:txBody>
      </p:sp>
    </p:spTree>
    <p:extLst>
      <p:ext uri="{BB962C8B-B14F-4D97-AF65-F5344CB8AC3E}">
        <p14:creationId xmlns:p14="http://schemas.microsoft.com/office/powerpoint/2010/main" val="3620776625"/>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EB800-4AF9-4480-AB25-A6CC23D3EDB2}"/>
              </a:ext>
            </a:extLst>
          </p:cNvPr>
          <p:cNvSpPr>
            <a:spLocks noGrp="1"/>
          </p:cNvSpPr>
          <p:nvPr>
            <p:ph type="title"/>
          </p:nvPr>
        </p:nvSpPr>
        <p:spPr/>
        <p:txBody>
          <a:bodyPr/>
          <a:lstStyle/>
          <a:p>
            <a:r>
              <a:rPr lang="en-US" b="1" i="1" dirty="0">
                <a:solidFill>
                  <a:srgbClr val="7030A0"/>
                </a:solidFill>
                <a:latin typeface="Times" panose="02020603050405020304" pitchFamily="18" charset="0"/>
                <a:cs typeface="Times" panose="02020603050405020304" pitchFamily="18" charset="0"/>
              </a:rPr>
              <a:t>Acute disseminated encephalomyelitis </a:t>
            </a:r>
            <a:endParaRPr lang="fa-IR" b="1" i="1" dirty="0">
              <a:solidFill>
                <a:srgbClr val="7030A0"/>
              </a:solidFill>
              <a:latin typeface="Times" panose="02020603050405020304" pitchFamily="18" charset="0"/>
              <a:cs typeface="Times" panose="02020603050405020304" pitchFamily="18" charset="0"/>
            </a:endParaRPr>
          </a:p>
        </p:txBody>
      </p:sp>
      <p:pic>
        <p:nvPicPr>
          <p:cNvPr id="5" name="Content Placeholder 4">
            <a:extLst>
              <a:ext uri="{FF2B5EF4-FFF2-40B4-BE49-F238E27FC236}">
                <a16:creationId xmlns:a16="http://schemas.microsoft.com/office/drawing/2014/main" id="{1AF79C1C-D6C1-44CD-AC3C-79234992E7F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85545" y="2480832"/>
            <a:ext cx="2924504" cy="3177019"/>
          </a:xfrm>
        </p:spPr>
      </p:pic>
    </p:spTree>
    <p:extLst>
      <p:ext uri="{BB962C8B-B14F-4D97-AF65-F5344CB8AC3E}">
        <p14:creationId xmlns:p14="http://schemas.microsoft.com/office/powerpoint/2010/main" val="2867178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D907A4-A0E6-4291-AB8C-95D1AF14A42F}"/>
              </a:ext>
            </a:extLst>
          </p:cNvPr>
          <p:cNvSpPr>
            <a:spLocks noGrp="1"/>
          </p:cNvSpPr>
          <p:nvPr>
            <p:ph idx="1"/>
          </p:nvPr>
        </p:nvSpPr>
        <p:spPr/>
        <p:txBody>
          <a:bodyPr/>
          <a:lstStyle/>
          <a:p>
            <a:r>
              <a:rPr lang="en-US" dirty="0">
                <a:solidFill>
                  <a:schemeClr val="bg1"/>
                </a:solidFill>
              </a:rPr>
              <a:t>A 6 y/o girl present with inability to walk since yesterday </a:t>
            </a:r>
          </a:p>
          <a:p>
            <a:r>
              <a:rPr lang="en-US" dirty="0">
                <a:solidFill>
                  <a:schemeClr val="bg1"/>
                </a:solidFill>
              </a:rPr>
              <a:t>+</a:t>
            </a:r>
            <a:r>
              <a:rPr lang="en-US" dirty="0" err="1">
                <a:solidFill>
                  <a:schemeClr val="bg1"/>
                </a:solidFill>
              </a:rPr>
              <a:t>ve</a:t>
            </a:r>
            <a:r>
              <a:rPr lang="en-US" dirty="0">
                <a:solidFill>
                  <a:schemeClr val="bg1"/>
                </a:solidFill>
              </a:rPr>
              <a:t> HX of  fever and URI since 3 days ago </a:t>
            </a:r>
          </a:p>
          <a:p>
            <a:r>
              <a:rPr lang="en-US" dirty="0">
                <a:solidFill>
                  <a:schemeClr val="bg1"/>
                </a:solidFill>
              </a:rPr>
              <a:t>P/E : afebrile , alert ,motor power 4/5 ,DTR :2-3</a:t>
            </a:r>
          </a:p>
          <a:p>
            <a:r>
              <a:rPr lang="en-US" dirty="0">
                <a:solidFill>
                  <a:schemeClr val="bg1"/>
                </a:solidFill>
              </a:rPr>
              <a:t>Cranial nerve normal no sensory level and sphincter dysfunction </a:t>
            </a:r>
          </a:p>
          <a:p>
            <a:r>
              <a:rPr lang="en-US" dirty="0">
                <a:solidFill>
                  <a:schemeClr val="bg1"/>
                </a:solidFill>
              </a:rPr>
              <a:t>Generalize pain and tenderness </a:t>
            </a:r>
          </a:p>
          <a:p>
            <a:r>
              <a:rPr lang="en-US" dirty="0">
                <a:solidFill>
                  <a:schemeClr val="bg1"/>
                </a:solidFill>
              </a:rPr>
              <a:t>Best diagnosis ?  </a:t>
            </a:r>
            <a:endParaRPr lang="fa-IR" dirty="0">
              <a:solidFill>
                <a:schemeClr val="bg1"/>
              </a:solidFill>
            </a:endParaRPr>
          </a:p>
          <a:p>
            <a:endParaRPr lang="fa-IR" dirty="0">
              <a:solidFill>
                <a:schemeClr val="bg1"/>
              </a:solidFill>
            </a:endParaRPr>
          </a:p>
        </p:txBody>
      </p:sp>
      <p:sp>
        <p:nvSpPr>
          <p:cNvPr id="3" name="Title 2">
            <a:extLst>
              <a:ext uri="{FF2B5EF4-FFF2-40B4-BE49-F238E27FC236}">
                <a16:creationId xmlns:a16="http://schemas.microsoft.com/office/drawing/2014/main" id="{FB054756-3C72-46F2-8464-EA3BA8624D23}"/>
              </a:ext>
            </a:extLst>
          </p:cNvPr>
          <p:cNvSpPr>
            <a:spLocks noGrp="1"/>
          </p:cNvSpPr>
          <p:nvPr>
            <p:ph type="title"/>
          </p:nvPr>
        </p:nvSpPr>
        <p:spPr/>
        <p:txBody>
          <a:bodyPr/>
          <a:lstStyle/>
          <a:p>
            <a:pPr algn="ctr"/>
            <a:r>
              <a:rPr lang="en-US" b="1" i="1" dirty="0" smtClean="0">
                <a:solidFill>
                  <a:srgbClr val="C00000"/>
                </a:solidFill>
              </a:rPr>
              <a:t>Case</a:t>
            </a:r>
            <a:endParaRPr lang="fa-IR" b="1" i="1" dirty="0">
              <a:solidFill>
                <a:srgbClr val="C00000"/>
              </a:solidFill>
            </a:endParaRPr>
          </a:p>
        </p:txBody>
      </p:sp>
    </p:spTree>
    <p:extLst>
      <p:ext uri="{BB962C8B-B14F-4D97-AF65-F5344CB8AC3E}">
        <p14:creationId xmlns:p14="http://schemas.microsoft.com/office/powerpoint/2010/main" val="1000575938"/>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CBDF91-4DCC-48C8-8EEA-8E7D4A591556}"/>
              </a:ext>
            </a:extLst>
          </p:cNvPr>
          <p:cNvSpPr>
            <a:spLocks noGrp="1"/>
          </p:cNvSpPr>
          <p:nvPr>
            <p:ph idx="1"/>
          </p:nvPr>
        </p:nvSpPr>
        <p:spPr/>
        <p:txBody>
          <a:bodyPr/>
          <a:lstStyle/>
          <a:p>
            <a:r>
              <a:rPr lang="en-US" dirty="0">
                <a:solidFill>
                  <a:schemeClr val="bg1"/>
                </a:solidFill>
              </a:rPr>
              <a:t>Present with muscle pain ,lower limb weakness</a:t>
            </a:r>
          </a:p>
          <a:p>
            <a:r>
              <a:rPr lang="en-US" dirty="0">
                <a:solidFill>
                  <a:schemeClr val="bg1"/>
                </a:solidFill>
              </a:rPr>
              <a:t>Mostly with influenza viral infection &amp; enterovirus </a:t>
            </a:r>
          </a:p>
          <a:p>
            <a:r>
              <a:rPr lang="en-US" dirty="0">
                <a:solidFill>
                  <a:schemeClr val="bg1"/>
                </a:solidFill>
              </a:rPr>
              <a:t>Prodromal symptoms :fever , headache , cough , other respiratory symptoms </a:t>
            </a:r>
          </a:p>
          <a:p>
            <a:r>
              <a:rPr lang="en-US" dirty="0">
                <a:solidFill>
                  <a:schemeClr val="bg1"/>
                </a:solidFill>
              </a:rPr>
              <a:t>Refrain from moving their legs </a:t>
            </a:r>
            <a:r>
              <a:rPr lang="en-US" dirty="0" smtClean="0">
                <a:solidFill>
                  <a:schemeClr val="bg1"/>
                </a:solidFill>
              </a:rPr>
              <a:t>secondary </a:t>
            </a:r>
            <a:r>
              <a:rPr lang="en-US" dirty="0">
                <a:solidFill>
                  <a:schemeClr val="bg1"/>
                </a:solidFill>
              </a:rPr>
              <a:t>to pain or  weakness due to rhabdomyolysis </a:t>
            </a:r>
          </a:p>
          <a:p>
            <a:r>
              <a:rPr lang="en-US" dirty="0">
                <a:solidFill>
                  <a:schemeClr val="bg1"/>
                </a:solidFill>
              </a:rPr>
              <a:t>Muscle weakness last 1-8 days </a:t>
            </a:r>
          </a:p>
          <a:p>
            <a:r>
              <a:rPr lang="en-US" dirty="0">
                <a:solidFill>
                  <a:schemeClr val="bg1"/>
                </a:solidFill>
              </a:rPr>
              <a:t>Increased CPK and Myoglobinuria </a:t>
            </a:r>
          </a:p>
          <a:p>
            <a:r>
              <a:rPr lang="en-US" dirty="0">
                <a:solidFill>
                  <a:schemeClr val="bg1"/>
                </a:solidFill>
              </a:rPr>
              <a:t>Treatment : supportive </a:t>
            </a:r>
            <a:endParaRPr lang="fa-IR" dirty="0">
              <a:solidFill>
                <a:schemeClr val="bg1"/>
              </a:solidFill>
            </a:endParaRPr>
          </a:p>
        </p:txBody>
      </p:sp>
      <p:sp>
        <p:nvSpPr>
          <p:cNvPr id="3" name="Title 2">
            <a:extLst>
              <a:ext uri="{FF2B5EF4-FFF2-40B4-BE49-F238E27FC236}">
                <a16:creationId xmlns:a16="http://schemas.microsoft.com/office/drawing/2014/main" id="{BC960E61-0513-45FC-9AFD-EEDBEE4669BE}"/>
              </a:ext>
            </a:extLst>
          </p:cNvPr>
          <p:cNvSpPr>
            <a:spLocks noGrp="1"/>
          </p:cNvSpPr>
          <p:nvPr>
            <p:ph type="title"/>
          </p:nvPr>
        </p:nvSpPr>
        <p:spPr/>
        <p:txBody>
          <a:bodyPr/>
          <a:lstStyle/>
          <a:p>
            <a:pPr algn="ctr"/>
            <a:r>
              <a:rPr lang="en-US" b="1" i="1" dirty="0">
                <a:solidFill>
                  <a:srgbClr val="C00000"/>
                </a:solidFill>
              </a:rPr>
              <a:t>Acute viral myositis </a:t>
            </a:r>
            <a:endParaRPr lang="fa-IR" b="1" i="1" dirty="0">
              <a:solidFill>
                <a:srgbClr val="C00000"/>
              </a:solidFill>
            </a:endParaRPr>
          </a:p>
        </p:txBody>
      </p:sp>
    </p:spTree>
    <p:extLst>
      <p:ext uri="{BB962C8B-B14F-4D97-AF65-F5344CB8AC3E}">
        <p14:creationId xmlns:p14="http://schemas.microsoft.com/office/powerpoint/2010/main" val="1939360057"/>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286905-8526-4BDA-BA12-7112FD7552FF}"/>
              </a:ext>
            </a:extLst>
          </p:cNvPr>
          <p:cNvSpPr>
            <a:spLocks noGrp="1"/>
          </p:cNvSpPr>
          <p:nvPr>
            <p:ph idx="1"/>
          </p:nvPr>
        </p:nvSpPr>
        <p:spPr/>
        <p:txBody>
          <a:bodyPr/>
          <a:lstStyle/>
          <a:p>
            <a:r>
              <a:rPr lang="en-US" dirty="0">
                <a:solidFill>
                  <a:schemeClr val="bg1"/>
                </a:solidFill>
              </a:rPr>
              <a:t>A 4 y/o present with ptosis </a:t>
            </a:r>
            <a:r>
              <a:rPr lang="en-US" dirty="0" smtClean="0">
                <a:solidFill>
                  <a:schemeClr val="bg1"/>
                </a:solidFill>
              </a:rPr>
              <a:t>,drooling </a:t>
            </a:r>
            <a:r>
              <a:rPr lang="en-US" dirty="0">
                <a:solidFill>
                  <a:schemeClr val="bg1"/>
                </a:solidFill>
              </a:rPr>
              <a:t>,progressive weakness.</a:t>
            </a:r>
          </a:p>
          <a:p>
            <a:r>
              <a:rPr lang="en-US" dirty="0">
                <a:solidFill>
                  <a:schemeClr val="bg1"/>
                </a:solidFill>
              </a:rPr>
              <a:t>P/E : alert ,conscious , ptosis ,gag reflex : absent </a:t>
            </a:r>
          </a:p>
          <a:p>
            <a:r>
              <a:rPr lang="en-US" dirty="0">
                <a:solidFill>
                  <a:schemeClr val="bg1"/>
                </a:solidFill>
              </a:rPr>
              <a:t>DTR :2</a:t>
            </a:r>
            <a:r>
              <a:rPr lang="en-US" dirty="0" smtClean="0">
                <a:solidFill>
                  <a:schemeClr val="bg1"/>
                </a:solidFill>
              </a:rPr>
              <a:t>+   </a:t>
            </a:r>
            <a:r>
              <a:rPr lang="en-US" dirty="0">
                <a:solidFill>
                  <a:schemeClr val="bg1"/>
                </a:solidFill>
              </a:rPr>
              <a:t>motor upper and lower 3/5  </a:t>
            </a:r>
            <a:endParaRPr lang="en-US" dirty="0" smtClean="0">
              <a:solidFill>
                <a:schemeClr val="bg1"/>
              </a:solidFill>
            </a:endParaRPr>
          </a:p>
          <a:p>
            <a:r>
              <a:rPr lang="en-US" dirty="0" smtClean="0">
                <a:solidFill>
                  <a:schemeClr val="bg1"/>
                </a:solidFill>
              </a:rPr>
              <a:t> </a:t>
            </a:r>
            <a:r>
              <a:rPr lang="en-US" dirty="0">
                <a:solidFill>
                  <a:schemeClr val="bg1"/>
                </a:solidFill>
              </a:rPr>
              <a:t>force of respiration </a:t>
            </a:r>
            <a:r>
              <a:rPr lang="en-US" dirty="0" smtClean="0">
                <a:solidFill>
                  <a:schemeClr val="bg1"/>
                </a:solidFill>
              </a:rPr>
              <a:t>decreased </a:t>
            </a:r>
            <a:endParaRPr lang="en-US" dirty="0">
              <a:solidFill>
                <a:schemeClr val="bg1"/>
              </a:solidFill>
            </a:endParaRPr>
          </a:p>
          <a:p>
            <a:r>
              <a:rPr lang="en-US" dirty="0">
                <a:solidFill>
                  <a:schemeClr val="bg1"/>
                </a:solidFill>
              </a:rPr>
              <a:t>Best diagnosis ?</a:t>
            </a:r>
            <a:endParaRPr lang="fa-IR" dirty="0">
              <a:solidFill>
                <a:schemeClr val="bg1"/>
              </a:solidFill>
            </a:endParaRPr>
          </a:p>
          <a:p>
            <a:endParaRPr lang="fa-IR" dirty="0"/>
          </a:p>
        </p:txBody>
      </p:sp>
      <p:sp>
        <p:nvSpPr>
          <p:cNvPr id="3" name="Title 2">
            <a:extLst>
              <a:ext uri="{FF2B5EF4-FFF2-40B4-BE49-F238E27FC236}">
                <a16:creationId xmlns:a16="http://schemas.microsoft.com/office/drawing/2014/main" id="{FE7663DC-7C37-4F81-BD7E-24CF3B2183C4}"/>
              </a:ext>
            </a:extLst>
          </p:cNvPr>
          <p:cNvSpPr>
            <a:spLocks noGrp="1"/>
          </p:cNvSpPr>
          <p:nvPr>
            <p:ph type="title"/>
          </p:nvPr>
        </p:nvSpPr>
        <p:spPr/>
        <p:txBody>
          <a:bodyPr/>
          <a:lstStyle/>
          <a:p>
            <a:pPr algn="ctr"/>
            <a:r>
              <a:rPr lang="en-US" b="1" i="1" dirty="0" smtClean="0">
                <a:solidFill>
                  <a:srgbClr val="C00000"/>
                </a:solidFill>
              </a:rPr>
              <a:t>Case</a:t>
            </a:r>
            <a:endParaRPr lang="fa-IR" b="1" i="1" dirty="0">
              <a:solidFill>
                <a:srgbClr val="C00000"/>
              </a:solidFill>
            </a:endParaRPr>
          </a:p>
        </p:txBody>
      </p:sp>
    </p:spTree>
    <p:extLst>
      <p:ext uri="{BB962C8B-B14F-4D97-AF65-F5344CB8AC3E}">
        <p14:creationId xmlns:p14="http://schemas.microsoft.com/office/powerpoint/2010/main" val="3533486280"/>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D93269-0AE2-4DF7-B8A0-6A562BA65F58}"/>
              </a:ext>
            </a:extLst>
          </p:cNvPr>
          <p:cNvSpPr>
            <a:spLocks noGrp="1"/>
          </p:cNvSpPr>
          <p:nvPr>
            <p:ph idx="1"/>
          </p:nvPr>
        </p:nvSpPr>
        <p:spPr/>
        <p:txBody>
          <a:bodyPr/>
          <a:lstStyle/>
          <a:p>
            <a:r>
              <a:rPr lang="en-US" dirty="0">
                <a:solidFill>
                  <a:schemeClr val="bg1"/>
                </a:solidFill>
              </a:rPr>
              <a:t>Is  relatively rare </a:t>
            </a:r>
          </a:p>
          <a:p>
            <a:r>
              <a:rPr lang="en-US" dirty="0">
                <a:solidFill>
                  <a:schemeClr val="bg1"/>
                </a:solidFill>
              </a:rPr>
              <a:t>Present with fatigability ,and </a:t>
            </a:r>
            <a:r>
              <a:rPr lang="en-US" dirty="0" smtClean="0">
                <a:solidFill>
                  <a:schemeClr val="bg1"/>
                </a:solidFill>
              </a:rPr>
              <a:t>fluctuating </a:t>
            </a:r>
            <a:r>
              <a:rPr lang="en-US" dirty="0">
                <a:solidFill>
                  <a:schemeClr val="bg1"/>
                </a:solidFill>
              </a:rPr>
              <a:t>weakness of </a:t>
            </a:r>
            <a:r>
              <a:rPr lang="en-US" dirty="0" smtClean="0">
                <a:solidFill>
                  <a:schemeClr val="bg1"/>
                </a:solidFill>
              </a:rPr>
              <a:t>ocular, limb, bulbar </a:t>
            </a:r>
            <a:r>
              <a:rPr lang="en-US" dirty="0">
                <a:solidFill>
                  <a:schemeClr val="bg1"/>
                </a:solidFill>
              </a:rPr>
              <a:t>and respiratory muscle</a:t>
            </a:r>
          </a:p>
          <a:p>
            <a:r>
              <a:rPr lang="en-US" dirty="0">
                <a:solidFill>
                  <a:schemeClr val="bg1"/>
                </a:solidFill>
              </a:rPr>
              <a:t>Antibody against </a:t>
            </a:r>
            <a:r>
              <a:rPr lang="en-US" dirty="0" err="1">
                <a:solidFill>
                  <a:schemeClr val="bg1"/>
                </a:solidFill>
              </a:rPr>
              <a:t>AChR</a:t>
            </a:r>
            <a:r>
              <a:rPr lang="en-US" dirty="0" smtClean="0">
                <a:solidFill>
                  <a:schemeClr val="bg1"/>
                </a:solidFill>
              </a:rPr>
              <a:t>, muscle </a:t>
            </a:r>
            <a:r>
              <a:rPr lang="en-US" dirty="0">
                <a:solidFill>
                  <a:schemeClr val="bg1"/>
                </a:solidFill>
              </a:rPr>
              <a:t>specific kinase(</a:t>
            </a:r>
            <a:r>
              <a:rPr lang="en-US" dirty="0" err="1">
                <a:solidFill>
                  <a:schemeClr val="bg1"/>
                </a:solidFill>
              </a:rPr>
              <a:t>MuSK</a:t>
            </a:r>
            <a:r>
              <a:rPr lang="en-US" dirty="0">
                <a:solidFill>
                  <a:schemeClr val="bg1"/>
                </a:solidFill>
              </a:rPr>
              <a:t>) and lipoprotein receptor related –protein 4 (LRP4) </a:t>
            </a:r>
          </a:p>
          <a:p>
            <a:r>
              <a:rPr lang="en-US" dirty="0">
                <a:solidFill>
                  <a:schemeClr val="bg1"/>
                </a:solidFill>
              </a:rPr>
              <a:t>EMG with repetitive test  may be useful for diagnosis </a:t>
            </a:r>
          </a:p>
          <a:p>
            <a:r>
              <a:rPr lang="en-US" dirty="0" err="1">
                <a:solidFill>
                  <a:schemeClr val="bg1"/>
                </a:solidFill>
              </a:rPr>
              <a:t>Tensilon</a:t>
            </a:r>
            <a:r>
              <a:rPr lang="en-US" dirty="0">
                <a:solidFill>
                  <a:schemeClr val="bg1"/>
                </a:solidFill>
              </a:rPr>
              <a:t> or neostigmine test  </a:t>
            </a:r>
            <a:endParaRPr lang="fa-IR" dirty="0">
              <a:solidFill>
                <a:schemeClr val="bg1"/>
              </a:solidFill>
            </a:endParaRPr>
          </a:p>
        </p:txBody>
      </p:sp>
      <p:sp>
        <p:nvSpPr>
          <p:cNvPr id="3" name="Title 2">
            <a:extLst>
              <a:ext uri="{FF2B5EF4-FFF2-40B4-BE49-F238E27FC236}">
                <a16:creationId xmlns:a16="http://schemas.microsoft.com/office/drawing/2014/main" id="{11DA6C52-8149-4956-8B1A-B2DB2BC82D9E}"/>
              </a:ext>
            </a:extLst>
          </p:cNvPr>
          <p:cNvSpPr>
            <a:spLocks noGrp="1"/>
          </p:cNvSpPr>
          <p:nvPr>
            <p:ph type="title"/>
          </p:nvPr>
        </p:nvSpPr>
        <p:spPr/>
        <p:txBody>
          <a:bodyPr/>
          <a:lstStyle/>
          <a:p>
            <a:pPr algn="ctr"/>
            <a:r>
              <a:rPr lang="en-US" b="1" i="1" dirty="0">
                <a:solidFill>
                  <a:srgbClr val="C00000"/>
                </a:solidFill>
              </a:rPr>
              <a:t>Myasthenia gravis </a:t>
            </a:r>
            <a:endParaRPr lang="fa-IR" b="1" i="1" dirty="0">
              <a:solidFill>
                <a:srgbClr val="C00000"/>
              </a:solidFill>
            </a:endParaRPr>
          </a:p>
        </p:txBody>
      </p:sp>
    </p:spTree>
    <p:extLst>
      <p:ext uri="{BB962C8B-B14F-4D97-AF65-F5344CB8AC3E}">
        <p14:creationId xmlns:p14="http://schemas.microsoft.com/office/powerpoint/2010/main" val="579578204"/>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pic>
        <p:nvPicPr>
          <p:cNvPr id="1026" name="Picture 2" descr="C:\Users\user\Desktop\mg.png"/>
          <p:cNvPicPr>
            <a:picLocks noGrp="1" noChangeAspect="1" noChangeArrowheads="1"/>
          </p:cNvPicPr>
          <p:nvPr>
            <p:ph idx="1"/>
          </p:nvPr>
        </p:nvPicPr>
        <p:blipFill>
          <a:blip r:embed="rId2" cstate="print"/>
          <a:srcRect/>
          <a:stretch>
            <a:fillRect/>
          </a:stretch>
        </p:blipFill>
        <p:spPr bwMode="auto">
          <a:xfrm>
            <a:off x="1752600" y="914400"/>
            <a:ext cx="5486400" cy="5257800"/>
          </a:xfrm>
          <a:prstGeom prst="rect">
            <a:avLst/>
          </a:prstGeom>
          <a:noFill/>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031" y="2971800"/>
            <a:ext cx="8229600" cy="1524000"/>
          </a:xfrm>
        </p:spPr>
        <p:txBody>
          <a:bodyPr>
            <a:normAutofit fontScale="92500"/>
          </a:bodyPr>
          <a:lstStyle/>
          <a:p>
            <a:pPr marL="0" indent="0" algn="ctr">
              <a:buNone/>
            </a:pPr>
            <a:r>
              <a:rPr lang="en-US" sz="3900" b="1" i="1" dirty="0" smtClean="0">
                <a:solidFill>
                  <a:srgbClr val="0000FF"/>
                </a:solidFill>
              </a:rPr>
              <a:t>Dr. </a:t>
            </a:r>
            <a:r>
              <a:rPr lang="en-US" sz="3900" b="1" i="1" dirty="0" err="1" smtClean="0">
                <a:solidFill>
                  <a:srgbClr val="0000FF"/>
                </a:solidFill>
              </a:rPr>
              <a:t>Soroor</a:t>
            </a:r>
            <a:r>
              <a:rPr lang="en-US" sz="3900" b="1" i="1" dirty="0" smtClean="0">
                <a:solidFill>
                  <a:srgbClr val="0000FF"/>
                </a:solidFill>
              </a:rPr>
              <a:t> </a:t>
            </a:r>
            <a:r>
              <a:rPr lang="en-US" sz="3900" b="1" i="1" dirty="0" err="1" smtClean="0">
                <a:solidFill>
                  <a:srgbClr val="0000FF"/>
                </a:solidFill>
              </a:rPr>
              <a:t>Inaloo</a:t>
            </a:r>
            <a:endParaRPr lang="en-US" sz="3900" b="1" i="1" dirty="0" smtClean="0">
              <a:solidFill>
                <a:srgbClr val="0000FF"/>
              </a:solidFill>
            </a:endParaRPr>
          </a:p>
          <a:p>
            <a:pPr marL="0" indent="0" algn="ctr">
              <a:buNone/>
            </a:pPr>
            <a:r>
              <a:rPr lang="en-US" dirty="0" smtClean="0">
                <a:solidFill>
                  <a:schemeClr val="bg1"/>
                </a:solidFill>
              </a:rPr>
              <a:t>Pediatric Neurologist Shiraz University of Medical Science</a:t>
            </a:r>
          </a:p>
          <a:p>
            <a:pPr marL="0" indent="0" algn="ctr">
              <a:buNone/>
            </a:pPr>
            <a:r>
              <a:rPr lang="en-US" dirty="0" smtClean="0">
                <a:solidFill>
                  <a:schemeClr val="bg1"/>
                </a:solidFill>
              </a:rPr>
              <a:t>2021</a:t>
            </a:r>
            <a:endParaRPr lang="fa-IR" dirty="0">
              <a:solidFill>
                <a:schemeClr val="bg1"/>
              </a:solidFill>
            </a:endParaRPr>
          </a:p>
        </p:txBody>
      </p:sp>
      <p:sp>
        <p:nvSpPr>
          <p:cNvPr id="3" name="Title 2"/>
          <p:cNvSpPr>
            <a:spLocks noGrp="1"/>
          </p:cNvSpPr>
          <p:nvPr>
            <p:ph type="title"/>
          </p:nvPr>
        </p:nvSpPr>
        <p:spPr>
          <a:xfrm>
            <a:off x="422031" y="1295400"/>
            <a:ext cx="8229600" cy="1219200"/>
          </a:xfrm>
        </p:spPr>
        <p:txBody>
          <a:bodyPr>
            <a:normAutofit fontScale="90000"/>
          </a:bodyPr>
          <a:lstStyle/>
          <a:p>
            <a:pPr algn="ctr"/>
            <a:r>
              <a:rPr lang="en-US" b="1" i="1" dirty="0" smtClean="0">
                <a:solidFill>
                  <a:srgbClr val="C00000"/>
                </a:solidFill>
              </a:rPr>
              <a:t>Approach to a Child with Acute Flaccid Paralysis </a:t>
            </a:r>
            <a:endParaRPr lang="fa-IR" b="1" i="1" dirty="0">
              <a:solidFill>
                <a:srgbClr val="C00000"/>
              </a:solidFill>
            </a:endParaRPr>
          </a:p>
        </p:txBody>
      </p:sp>
    </p:spTree>
    <p:extLst>
      <p:ext uri="{BB962C8B-B14F-4D97-AF65-F5344CB8AC3E}">
        <p14:creationId xmlns:p14="http://schemas.microsoft.com/office/powerpoint/2010/main" val="3552088035"/>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FD5DC9-C721-4C79-A3A6-99D3E8AE4958}"/>
              </a:ext>
            </a:extLst>
          </p:cNvPr>
          <p:cNvSpPr>
            <a:spLocks noGrp="1"/>
          </p:cNvSpPr>
          <p:nvPr>
            <p:ph idx="1"/>
          </p:nvPr>
        </p:nvSpPr>
        <p:spPr/>
        <p:txBody>
          <a:bodyPr/>
          <a:lstStyle/>
          <a:p>
            <a:r>
              <a:rPr lang="en-US" dirty="0">
                <a:solidFill>
                  <a:schemeClr val="bg1"/>
                </a:solidFill>
              </a:rPr>
              <a:t>History of  </a:t>
            </a:r>
            <a:r>
              <a:rPr lang="en-US" dirty="0" smtClean="0">
                <a:solidFill>
                  <a:schemeClr val="bg1"/>
                </a:solidFill>
              </a:rPr>
              <a:t>cervical, </a:t>
            </a:r>
            <a:r>
              <a:rPr lang="en-US" dirty="0" err="1" smtClean="0">
                <a:solidFill>
                  <a:schemeClr val="bg1"/>
                </a:solidFill>
              </a:rPr>
              <a:t>thorasic</a:t>
            </a:r>
            <a:r>
              <a:rPr lang="en-US" dirty="0" smtClean="0">
                <a:solidFill>
                  <a:schemeClr val="bg1"/>
                </a:solidFill>
              </a:rPr>
              <a:t> </a:t>
            </a:r>
            <a:r>
              <a:rPr lang="en-US" dirty="0">
                <a:solidFill>
                  <a:schemeClr val="bg1"/>
                </a:solidFill>
              </a:rPr>
              <a:t>or backpain</a:t>
            </a:r>
          </a:p>
          <a:p>
            <a:r>
              <a:rPr lang="en-US" dirty="0">
                <a:solidFill>
                  <a:schemeClr val="bg1"/>
                </a:solidFill>
              </a:rPr>
              <a:t>Weakness </a:t>
            </a:r>
          </a:p>
          <a:p>
            <a:r>
              <a:rPr lang="en-US" dirty="0">
                <a:solidFill>
                  <a:schemeClr val="bg1"/>
                </a:solidFill>
              </a:rPr>
              <a:t>DTR : normal , increased or decreased </a:t>
            </a:r>
          </a:p>
          <a:p>
            <a:r>
              <a:rPr lang="en-US" dirty="0">
                <a:solidFill>
                  <a:schemeClr val="bg1"/>
                </a:solidFill>
              </a:rPr>
              <a:t>Sensory level </a:t>
            </a:r>
          </a:p>
          <a:p>
            <a:r>
              <a:rPr lang="en-US" dirty="0">
                <a:solidFill>
                  <a:schemeClr val="bg1"/>
                </a:solidFill>
              </a:rPr>
              <a:t>Sphincter dysfunction </a:t>
            </a:r>
          </a:p>
          <a:p>
            <a:r>
              <a:rPr lang="en-US" dirty="0">
                <a:solidFill>
                  <a:schemeClr val="bg1"/>
                </a:solidFill>
              </a:rPr>
              <a:t>Diagnosis  : spinal cord MRI +/_ contrast  </a:t>
            </a:r>
            <a:endParaRPr lang="fa-IR" dirty="0">
              <a:solidFill>
                <a:schemeClr val="bg1"/>
              </a:solidFill>
            </a:endParaRPr>
          </a:p>
        </p:txBody>
      </p:sp>
      <p:sp>
        <p:nvSpPr>
          <p:cNvPr id="3" name="Title 2">
            <a:extLst>
              <a:ext uri="{FF2B5EF4-FFF2-40B4-BE49-F238E27FC236}">
                <a16:creationId xmlns:a16="http://schemas.microsoft.com/office/drawing/2014/main" id="{11E08056-7B33-49B9-AA70-4D60ACA0A3E6}"/>
              </a:ext>
            </a:extLst>
          </p:cNvPr>
          <p:cNvSpPr>
            <a:spLocks noGrp="1"/>
          </p:cNvSpPr>
          <p:nvPr>
            <p:ph type="title"/>
          </p:nvPr>
        </p:nvSpPr>
        <p:spPr/>
        <p:txBody>
          <a:bodyPr/>
          <a:lstStyle/>
          <a:p>
            <a:pPr algn="ctr"/>
            <a:r>
              <a:rPr lang="en-US" b="1" i="1" dirty="0">
                <a:solidFill>
                  <a:srgbClr val="C00000"/>
                </a:solidFill>
              </a:rPr>
              <a:t>Spinal cord tumor  &amp; infarct </a:t>
            </a:r>
            <a:endParaRPr lang="fa-IR" b="1" i="1" dirty="0">
              <a:solidFill>
                <a:srgbClr val="C00000"/>
              </a:solidFill>
            </a:endParaRPr>
          </a:p>
        </p:txBody>
      </p:sp>
    </p:spTree>
    <p:extLst>
      <p:ext uri="{BB962C8B-B14F-4D97-AF65-F5344CB8AC3E}">
        <p14:creationId xmlns:p14="http://schemas.microsoft.com/office/powerpoint/2010/main" val="574054820"/>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72AA87-C610-4E5E-B098-AEED3FE2536C}"/>
              </a:ext>
            </a:extLst>
          </p:cNvPr>
          <p:cNvSpPr>
            <a:spLocks noGrp="1"/>
          </p:cNvSpPr>
          <p:nvPr>
            <p:ph idx="1"/>
          </p:nvPr>
        </p:nvSpPr>
        <p:spPr/>
        <p:txBody>
          <a:bodyPr/>
          <a:lstStyle/>
          <a:p>
            <a:r>
              <a:rPr lang="en-US" dirty="0">
                <a:solidFill>
                  <a:schemeClr val="bg1"/>
                </a:solidFill>
              </a:rPr>
              <a:t>A 5 y/o boy present with fever ,limping </a:t>
            </a:r>
          </a:p>
          <a:p>
            <a:r>
              <a:rPr lang="en-US" dirty="0">
                <a:solidFill>
                  <a:schemeClr val="bg1"/>
                </a:solidFill>
              </a:rPr>
              <a:t>P/E: alert , febrile ,neck </a:t>
            </a:r>
            <a:r>
              <a:rPr lang="en-US" dirty="0" smtClean="0">
                <a:solidFill>
                  <a:schemeClr val="bg1"/>
                </a:solidFill>
              </a:rPr>
              <a:t>stiffness, </a:t>
            </a:r>
            <a:r>
              <a:rPr lang="en-US" dirty="0">
                <a:solidFill>
                  <a:schemeClr val="bg1"/>
                </a:solidFill>
              </a:rPr>
              <a:t>upper motor power upper 5/5 </a:t>
            </a:r>
          </a:p>
          <a:p>
            <a:r>
              <a:rPr lang="en-US" dirty="0">
                <a:solidFill>
                  <a:schemeClr val="bg1"/>
                </a:solidFill>
              </a:rPr>
              <a:t>Lower: RT :2/5  LT :4/5  DTR : 1  no sensory level no sphincter dysfunction </a:t>
            </a:r>
          </a:p>
          <a:p>
            <a:r>
              <a:rPr lang="en-US" dirty="0">
                <a:solidFill>
                  <a:schemeClr val="bg1"/>
                </a:solidFill>
              </a:rPr>
              <a:t>Best diagnosis?</a:t>
            </a:r>
          </a:p>
          <a:p>
            <a:endParaRPr lang="fa-IR" dirty="0"/>
          </a:p>
        </p:txBody>
      </p:sp>
      <p:sp>
        <p:nvSpPr>
          <p:cNvPr id="3" name="Title 2">
            <a:extLst>
              <a:ext uri="{FF2B5EF4-FFF2-40B4-BE49-F238E27FC236}">
                <a16:creationId xmlns:a16="http://schemas.microsoft.com/office/drawing/2014/main" id="{805B05D4-183D-413E-A8B1-A66A8B464043}"/>
              </a:ext>
            </a:extLst>
          </p:cNvPr>
          <p:cNvSpPr>
            <a:spLocks noGrp="1"/>
          </p:cNvSpPr>
          <p:nvPr>
            <p:ph type="title"/>
          </p:nvPr>
        </p:nvSpPr>
        <p:spPr/>
        <p:txBody>
          <a:bodyPr/>
          <a:lstStyle/>
          <a:p>
            <a:pPr algn="ctr"/>
            <a:r>
              <a:rPr lang="en-US" b="1" i="1" dirty="0" smtClean="0">
                <a:solidFill>
                  <a:srgbClr val="C00000"/>
                </a:solidFill>
              </a:rPr>
              <a:t>Case</a:t>
            </a:r>
            <a:endParaRPr lang="fa-IR" b="1" i="1" dirty="0">
              <a:solidFill>
                <a:srgbClr val="C00000"/>
              </a:solidFill>
            </a:endParaRPr>
          </a:p>
        </p:txBody>
      </p:sp>
    </p:spTree>
    <p:extLst>
      <p:ext uri="{BB962C8B-B14F-4D97-AF65-F5344CB8AC3E}">
        <p14:creationId xmlns:p14="http://schemas.microsoft.com/office/powerpoint/2010/main" val="140361261"/>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E52B63-0500-4F40-B798-1427E766C003}"/>
              </a:ext>
            </a:extLst>
          </p:cNvPr>
          <p:cNvSpPr>
            <a:spLocks noGrp="1"/>
          </p:cNvSpPr>
          <p:nvPr>
            <p:ph idx="1"/>
          </p:nvPr>
        </p:nvSpPr>
        <p:spPr/>
        <p:txBody>
          <a:bodyPr/>
          <a:lstStyle/>
          <a:p>
            <a:r>
              <a:rPr lang="en-US" dirty="0">
                <a:solidFill>
                  <a:schemeClr val="bg1"/>
                </a:solidFill>
              </a:rPr>
              <a:t>Fever ,meningoencephalitis like  symptoms and sign </a:t>
            </a:r>
          </a:p>
          <a:p>
            <a:r>
              <a:rPr lang="en-US" dirty="0" smtClean="0">
                <a:solidFill>
                  <a:schemeClr val="bg1"/>
                </a:solidFill>
              </a:rPr>
              <a:t>CSF </a:t>
            </a:r>
            <a:r>
              <a:rPr lang="en-US" dirty="0">
                <a:solidFill>
                  <a:schemeClr val="bg1"/>
                </a:solidFill>
              </a:rPr>
              <a:t>:pleocytosis ,increased protein ,normal or decreased sugar </a:t>
            </a:r>
          </a:p>
          <a:p>
            <a:r>
              <a:rPr lang="en-US" dirty="0">
                <a:solidFill>
                  <a:schemeClr val="bg1"/>
                </a:solidFill>
              </a:rPr>
              <a:t>Anterior horn cell involvement </a:t>
            </a:r>
          </a:p>
          <a:p>
            <a:r>
              <a:rPr lang="en-US" dirty="0">
                <a:solidFill>
                  <a:schemeClr val="bg1"/>
                </a:solidFill>
              </a:rPr>
              <a:t>EMG –NCV :denervation pattern </a:t>
            </a:r>
          </a:p>
          <a:p>
            <a:r>
              <a:rPr lang="en-US" dirty="0">
                <a:solidFill>
                  <a:schemeClr val="bg1"/>
                </a:solidFill>
              </a:rPr>
              <a:t>Usually asymmetric pure motor weakness </a:t>
            </a:r>
            <a:endParaRPr lang="fa-IR" dirty="0">
              <a:solidFill>
                <a:schemeClr val="bg1"/>
              </a:solidFill>
            </a:endParaRPr>
          </a:p>
          <a:p>
            <a:endParaRPr lang="fa-IR" dirty="0"/>
          </a:p>
        </p:txBody>
      </p:sp>
      <p:sp>
        <p:nvSpPr>
          <p:cNvPr id="3" name="Title 2">
            <a:extLst>
              <a:ext uri="{FF2B5EF4-FFF2-40B4-BE49-F238E27FC236}">
                <a16:creationId xmlns:a16="http://schemas.microsoft.com/office/drawing/2014/main" id="{02A7510F-AEC0-4F36-B49E-4A15A309D056}"/>
              </a:ext>
            </a:extLst>
          </p:cNvPr>
          <p:cNvSpPr>
            <a:spLocks noGrp="1"/>
          </p:cNvSpPr>
          <p:nvPr>
            <p:ph type="title"/>
          </p:nvPr>
        </p:nvSpPr>
        <p:spPr/>
        <p:txBody>
          <a:bodyPr/>
          <a:lstStyle/>
          <a:p>
            <a:pPr algn="ctr"/>
            <a:r>
              <a:rPr lang="en-US" b="1" i="1" dirty="0" smtClean="0">
                <a:solidFill>
                  <a:srgbClr val="C00000"/>
                </a:solidFill>
              </a:rPr>
              <a:t>Polio </a:t>
            </a:r>
            <a:r>
              <a:rPr lang="en-US" b="1" i="1" dirty="0">
                <a:solidFill>
                  <a:srgbClr val="C00000"/>
                </a:solidFill>
              </a:rPr>
              <a:t>and </a:t>
            </a:r>
            <a:r>
              <a:rPr lang="en-US" b="1" i="1" dirty="0" smtClean="0">
                <a:solidFill>
                  <a:srgbClr val="C00000"/>
                </a:solidFill>
              </a:rPr>
              <a:t>polio like </a:t>
            </a:r>
            <a:r>
              <a:rPr lang="en-US" b="1" i="1" dirty="0">
                <a:solidFill>
                  <a:srgbClr val="C00000"/>
                </a:solidFill>
              </a:rPr>
              <a:t>illness </a:t>
            </a:r>
            <a:endParaRPr lang="fa-IR" b="1" i="1" dirty="0">
              <a:solidFill>
                <a:srgbClr val="C00000"/>
              </a:solidFill>
            </a:endParaRPr>
          </a:p>
        </p:txBody>
      </p:sp>
    </p:spTree>
    <p:extLst>
      <p:ext uri="{BB962C8B-B14F-4D97-AF65-F5344CB8AC3E}">
        <p14:creationId xmlns:p14="http://schemas.microsoft.com/office/powerpoint/2010/main" val="1005366352"/>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polio.jpg"/>
          <p:cNvPicPr>
            <a:picLocks noGrp="1" noChangeAspect="1" noChangeArrowheads="1"/>
          </p:cNvPicPr>
          <p:nvPr>
            <p:ph idx="1"/>
          </p:nvPr>
        </p:nvPicPr>
        <p:blipFill>
          <a:blip r:embed="rId2" cstate="print"/>
          <a:srcRect/>
          <a:stretch>
            <a:fillRect/>
          </a:stretch>
        </p:blipFill>
        <p:spPr bwMode="auto">
          <a:xfrm>
            <a:off x="1981200" y="990600"/>
            <a:ext cx="5029200" cy="5029200"/>
          </a:xfrm>
          <a:prstGeom prst="rect">
            <a:avLst/>
          </a:prstGeom>
          <a:noFill/>
        </p:spPr>
      </p:pic>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AF8F3B-2314-4D01-8B9F-ADFE0E867846}"/>
              </a:ext>
            </a:extLst>
          </p:cNvPr>
          <p:cNvSpPr>
            <a:spLocks noGrp="1"/>
          </p:cNvSpPr>
          <p:nvPr>
            <p:ph idx="1"/>
          </p:nvPr>
        </p:nvSpPr>
        <p:spPr/>
        <p:txBody>
          <a:bodyPr/>
          <a:lstStyle/>
          <a:p>
            <a:pPr algn="just"/>
            <a:r>
              <a:rPr lang="en-US" dirty="0">
                <a:solidFill>
                  <a:schemeClr val="bg1"/>
                </a:solidFill>
              </a:rPr>
              <a:t>Incidence  in children &gt; one month 13 /100,000</a:t>
            </a:r>
          </a:p>
          <a:p>
            <a:pPr algn="just"/>
            <a:r>
              <a:rPr lang="en-US" dirty="0">
                <a:solidFill>
                  <a:schemeClr val="bg1"/>
                </a:solidFill>
              </a:rPr>
              <a:t>In neonate 25 to 40 /100,000,premature 100/100,000</a:t>
            </a:r>
          </a:p>
          <a:p>
            <a:pPr algn="just"/>
            <a:r>
              <a:rPr lang="en-US" dirty="0" smtClean="0">
                <a:solidFill>
                  <a:schemeClr val="bg1"/>
                </a:solidFill>
              </a:rPr>
              <a:t>Clinical </a:t>
            </a:r>
            <a:r>
              <a:rPr lang="en-US" dirty="0">
                <a:solidFill>
                  <a:schemeClr val="bg1"/>
                </a:solidFill>
              </a:rPr>
              <a:t>presentation :acute onset  focal neurologic deficit such as : </a:t>
            </a:r>
            <a:r>
              <a:rPr lang="en-US" dirty="0" smtClean="0">
                <a:solidFill>
                  <a:schemeClr val="bg1"/>
                </a:solidFill>
              </a:rPr>
              <a:t>hemiplegia </a:t>
            </a:r>
            <a:r>
              <a:rPr lang="en-US" dirty="0">
                <a:solidFill>
                  <a:schemeClr val="bg1"/>
                </a:solidFill>
              </a:rPr>
              <a:t>,hemianesthesia ,hemiataxia, unilateral facial palsy .seizure ,decreased LOC ,aphasia,  increased DTR ,clonus ,plantar reflex up</a:t>
            </a:r>
          </a:p>
          <a:p>
            <a:pPr algn="just"/>
            <a:r>
              <a:rPr lang="en-US" dirty="0">
                <a:solidFill>
                  <a:schemeClr val="bg1"/>
                </a:solidFill>
              </a:rPr>
              <a:t>Diagnosis : brain MRI or brain CT </a:t>
            </a:r>
            <a:endParaRPr lang="fa-IR" dirty="0">
              <a:solidFill>
                <a:schemeClr val="bg1"/>
              </a:solidFill>
            </a:endParaRPr>
          </a:p>
        </p:txBody>
      </p:sp>
      <p:sp>
        <p:nvSpPr>
          <p:cNvPr id="3" name="Title 2">
            <a:extLst>
              <a:ext uri="{FF2B5EF4-FFF2-40B4-BE49-F238E27FC236}">
                <a16:creationId xmlns:a16="http://schemas.microsoft.com/office/drawing/2014/main" id="{45091A6D-A95B-4B82-9211-B0D41A3F7420}"/>
              </a:ext>
            </a:extLst>
          </p:cNvPr>
          <p:cNvSpPr>
            <a:spLocks noGrp="1"/>
          </p:cNvSpPr>
          <p:nvPr>
            <p:ph type="title"/>
          </p:nvPr>
        </p:nvSpPr>
        <p:spPr/>
        <p:txBody>
          <a:bodyPr/>
          <a:lstStyle/>
          <a:p>
            <a:pPr algn="ctr"/>
            <a:r>
              <a:rPr lang="en-US" b="1" i="1" dirty="0">
                <a:solidFill>
                  <a:srgbClr val="C00000"/>
                </a:solidFill>
              </a:rPr>
              <a:t>Stroke</a:t>
            </a:r>
            <a:r>
              <a:rPr lang="en-US" dirty="0"/>
              <a:t> </a:t>
            </a:r>
            <a:endParaRPr lang="fa-IR" dirty="0"/>
          </a:p>
        </p:txBody>
      </p:sp>
    </p:spTree>
    <p:extLst>
      <p:ext uri="{BB962C8B-B14F-4D97-AF65-F5344CB8AC3E}">
        <p14:creationId xmlns:p14="http://schemas.microsoft.com/office/powerpoint/2010/main" val="1185157288"/>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EA2EAB-CD73-4FFC-9C32-55ED5B63B7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7075" y="2063313"/>
            <a:ext cx="3192518" cy="3145220"/>
          </a:xfrm>
          <a:prstGeom prst="rect">
            <a:avLst/>
          </a:prstGeom>
        </p:spPr>
      </p:pic>
      <p:sp>
        <p:nvSpPr>
          <p:cNvPr id="4" name="Title 3"/>
          <p:cNvSpPr>
            <a:spLocks noGrp="1"/>
          </p:cNvSpPr>
          <p:nvPr>
            <p:ph type="title"/>
          </p:nvPr>
        </p:nvSpPr>
        <p:spPr/>
        <p:txBody>
          <a:bodyPr/>
          <a:lstStyle/>
          <a:p>
            <a:pPr algn="ctr"/>
            <a:r>
              <a:rPr lang="en-US" b="1" i="1" dirty="0">
                <a:latin typeface="Times" panose="02020603050405020304" pitchFamily="18" charset="0"/>
                <a:cs typeface="Times" panose="02020603050405020304" pitchFamily="18" charset="0"/>
              </a:rPr>
              <a:t>Stroke </a:t>
            </a:r>
            <a:endParaRPr lang="fa-IR" b="1" i="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558503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A7FA8F-0FD6-4A58-9C92-BCB4D9CC4389}"/>
              </a:ext>
            </a:extLst>
          </p:cNvPr>
          <p:cNvSpPr>
            <a:spLocks noGrp="1"/>
          </p:cNvSpPr>
          <p:nvPr>
            <p:ph idx="1"/>
          </p:nvPr>
        </p:nvSpPr>
        <p:spPr/>
        <p:txBody>
          <a:bodyPr/>
          <a:lstStyle/>
          <a:p>
            <a:pPr algn="just"/>
            <a:r>
              <a:rPr lang="en-US" dirty="0">
                <a:solidFill>
                  <a:schemeClr val="bg1"/>
                </a:solidFill>
              </a:rPr>
              <a:t>Botulism is an acute form of poisoning  ,rare disease</a:t>
            </a:r>
          </a:p>
          <a:p>
            <a:pPr algn="just"/>
            <a:r>
              <a:rPr lang="en-US" dirty="0">
                <a:solidFill>
                  <a:schemeClr val="bg1"/>
                </a:solidFill>
              </a:rPr>
              <a:t>Ingestion of toxin or spore on clostridium </a:t>
            </a:r>
            <a:r>
              <a:rPr lang="en-US" dirty="0" smtClean="0">
                <a:solidFill>
                  <a:schemeClr val="bg1"/>
                </a:solidFill>
              </a:rPr>
              <a:t>botulinum</a:t>
            </a:r>
            <a:endParaRPr lang="en-US" dirty="0">
              <a:solidFill>
                <a:schemeClr val="bg1"/>
              </a:solidFill>
            </a:endParaRPr>
          </a:p>
          <a:p>
            <a:pPr algn="just"/>
            <a:r>
              <a:rPr lang="en-US" dirty="0" smtClean="0">
                <a:solidFill>
                  <a:schemeClr val="bg1"/>
                </a:solidFill>
              </a:rPr>
              <a:t>Irreversible </a:t>
            </a:r>
            <a:r>
              <a:rPr lang="en-US" dirty="0">
                <a:solidFill>
                  <a:schemeClr val="bg1"/>
                </a:solidFill>
              </a:rPr>
              <a:t>blocks release of acetylcholine at nerve terminal</a:t>
            </a:r>
          </a:p>
          <a:p>
            <a:pPr algn="just"/>
            <a:r>
              <a:rPr lang="en-US" dirty="0">
                <a:solidFill>
                  <a:schemeClr val="bg1"/>
                </a:solidFill>
              </a:rPr>
              <a:t>Clinical presentation  : constipation , </a:t>
            </a:r>
            <a:r>
              <a:rPr lang="en-US" dirty="0" smtClean="0">
                <a:solidFill>
                  <a:schemeClr val="bg1"/>
                </a:solidFill>
              </a:rPr>
              <a:t>descending </a:t>
            </a:r>
            <a:r>
              <a:rPr lang="en-US" dirty="0">
                <a:solidFill>
                  <a:schemeClr val="bg1"/>
                </a:solidFill>
              </a:rPr>
              <a:t>paralysis ,ptosis ,</a:t>
            </a:r>
            <a:r>
              <a:rPr lang="en-US" dirty="0" err="1">
                <a:solidFill>
                  <a:schemeClr val="bg1"/>
                </a:solidFill>
              </a:rPr>
              <a:t>ophtalmoplegia</a:t>
            </a:r>
            <a:r>
              <a:rPr lang="en-US" dirty="0">
                <a:solidFill>
                  <a:schemeClr val="bg1"/>
                </a:solidFill>
              </a:rPr>
              <a:t> , facial </a:t>
            </a:r>
            <a:r>
              <a:rPr lang="en-US" dirty="0" smtClean="0">
                <a:solidFill>
                  <a:schemeClr val="bg1"/>
                </a:solidFill>
              </a:rPr>
              <a:t>diparesis </a:t>
            </a:r>
            <a:r>
              <a:rPr lang="en-US" dirty="0">
                <a:solidFill>
                  <a:schemeClr val="bg1"/>
                </a:solidFill>
              </a:rPr>
              <a:t>, hyporeactive mydriasis (highly suggestive of diagnosis) ,hyperreflexia and respiratory failure   </a:t>
            </a:r>
          </a:p>
          <a:p>
            <a:endParaRPr lang="fa-IR" dirty="0"/>
          </a:p>
        </p:txBody>
      </p:sp>
      <p:sp>
        <p:nvSpPr>
          <p:cNvPr id="3" name="Title 2">
            <a:extLst>
              <a:ext uri="{FF2B5EF4-FFF2-40B4-BE49-F238E27FC236}">
                <a16:creationId xmlns:a16="http://schemas.microsoft.com/office/drawing/2014/main" id="{858849EA-FD3C-478A-920D-BE247422345C}"/>
              </a:ext>
            </a:extLst>
          </p:cNvPr>
          <p:cNvSpPr>
            <a:spLocks noGrp="1"/>
          </p:cNvSpPr>
          <p:nvPr>
            <p:ph type="title"/>
          </p:nvPr>
        </p:nvSpPr>
        <p:spPr/>
        <p:txBody>
          <a:bodyPr/>
          <a:lstStyle/>
          <a:p>
            <a:pPr algn="ctr"/>
            <a:r>
              <a:rPr lang="en-US" b="1" i="1" dirty="0">
                <a:solidFill>
                  <a:srgbClr val="C00000"/>
                </a:solidFill>
              </a:rPr>
              <a:t>Botulism </a:t>
            </a:r>
            <a:endParaRPr lang="fa-IR" b="1" i="1" dirty="0">
              <a:solidFill>
                <a:srgbClr val="C00000"/>
              </a:solidFill>
            </a:endParaRPr>
          </a:p>
        </p:txBody>
      </p:sp>
    </p:spTree>
    <p:extLst>
      <p:ext uri="{BB962C8B-B14F-4D97-AF65-F5344CB8AC3E}">
        <p14:creationId xmlns:p14="http://schemas.microsoft.com/office/powerpoint/2010/main" val="2258506883"/>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4F2960-0320-41FF-82DD-8798C79CAC35}"/>
              </a:ext>
            </a:extLst>
          </p:cNvPr>
          <p:cNvSpPr>
            <a:spLocks noGrp="1"/>
          </p:cNvSpPr>
          <p:nvPr>
            <p:ph idx="1"/>
          </p:nvPr>
        </p:nvSpPr>
        <p:spPr/>
        <p:txBody>
          <a:bodyPr>
            <a:normAutofit lnSpcReduction="10000"/>
          </a:bodyPr>
          <a:lstStyle/>
          <a:p>
            <a:pPr algn="just"/>
            <a:r>
              <a:rPr lang="en-US" dirty="0">
                <a:solidFill>
                  <a:schemeClr val="bg1"/>
                </a:solidFill>
              </a:rPr>
              <a:t>Isolation of clostridium botulinum in cell culture,</a:t>
            </a:r>
          </a:p>
          <a:p>
            <a:pPr algn="just"/>
            <a:r>
              <a:rPr lang="en-US" dirty="0">
                <a:solidFill>
                  <a:schemeClr val="bg1"/>
                </a:solidFill>
              </a:rPr>
              <a:t>and /or  detection of the botulinum toxin in stool by toxic –neutralization test in mice </a:t>
            </a:r>
          </a:p>
          <a:p>
            <a:pPr algn="just"/>
            <a:r>
              <a:rPr lang="en-US" dirty="0">
                <a:solidFill>
                  <a:schemeClr val="bg1"/>
                </a:solidFill>
              </a:rPr>
              <a:t>EMG with repetitive nerve stimulation at high frequency is also helpful</a:t>
            </a:r>
          </a:p>
          <a:p>
            <a:pPr algn="just"/>
            <a:r>
              <a:rPr lang="en-US" dirty="0">
                <a:solidFill>
                  <a:schemeClr val="bg1"/>
                </a:solidFill>
              </a:rPr>
              <a:t>Treatment : no specific treatment ,supportive </a:t>
            </a:r>
          </a:p>
          <a:p>
            <a:pPr algn="just"/>
            <a:r>
              <a:rPr lang="en-US" dirty="0">
                <a:solidFill>
                  <a:schemeClr val="bg1"/>
                </a:solidFill>
              </a:rPr>
              <a:t>Aminoglycoside or antibiotics that destroy clostridium membrane  may lead to an increased release of the toxin and should be avoid</a:t>
            </a:r>
          </a:p>
          <a:p>
            <a:pPr algn="just"/>
            <a:r>
              <a:rPr lang="en-US" dirty="0">
                <a:solidFill>
                  <a:schemeClr val="bg1"/>
                </a:solidFill>
              </a:rPr>
              <a:t>Specific immunoglobin therapy may be useful if given promptly </a:t>
            </a:r>
            <a:endParaRPr lang="fa-IR" dirty="0">
              <a:solidFill>
                <a:schemeClr val="bg1"/>
              </a:solidFill>
            </a:endParaRPr>
          </a:p>
        </p:txBody>
      </p:sp>
      <p:sp>
        <p:nvSpPr>
          <p:cNvPr id="3" name="Title 2">
            <a:extLst>
              <a:ext uri="{FF2B5EF4-FFF2-40B4-BE49-F238E27FC236}">
                <a16:creationId xmlns:a16="http://schemas.microsoft.com/office/drawing/2014/main" id="{47CF9A44-1419-41D6-B663-00AAAD306A75}"/>
              </a:ext>
            </a:extLst>
          </p:cNvPr>
          <p:cNvSpPr>
            <a:spLocks noGrp="1"/>
          </p:cNvSpPr>
          <p:nvPr>
            <p:ph type="title"/>
          </p:nvPr>
        </p:nvSpPr>
        <p:spPr/>
        <p:txBody>
          <a:bodyPr>
            <a:normAutofit fontScale="90000"/>
          </a:bodyPr>
          <a:lstStyle/>
          <a:p>
            <a:pPr algn="ctr"/>
            <a:r>
              <a:rPr lang="en-US" b="1" i="1" dirty="0">
                <a:solidFill>
                  <a:srgbClr val="C00000"/>
                </a:solidFill>
              </a:rPr>
              <a:t>Diagnosis &amp;Treatment of Botulism</a:t>
            </a:r>
            <a:endParaRPr lang="fa-IR" b="1" i="1" dirty="0">
              <a:solidFill>
                <a:srgbClr val="C00000"/>
              </a:solidFill>
            </a:endParaRPr>
          </a:p>
        </p:txBody>
      </p:sp>
    </p:spTree>
    <p:extLst>
      <p:ext uri="{BB962C8B-B14F-4D97-AF65-F5344CB8AC3E}">
        <p14:creationId xmlns:p14="http://schemas.microsoft.com/office/powerpoint/2010/main" val="313108154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2A5899-AF94-4A12-B00E-606D23ACBF35}"/>
              </a:ext>
            </a:extLst>
          </p:cNvPr>
          <p:cNvSpPr>
            <a:spLocks noGrp="1"/>
          </p:cNvSpPr>
          <p:nvPr>
            <p:ph idx="1"/>
          </p:nvPr>
        </p:nvSpPr>
        <p:spPr/>
        <p:txBody>
          <a:bodyPr/>
          <a:lstStyle/>
          <a:p>
            <a:r>
              <a:rPr lang="en-US" dirty="0">
                <a:solidFill>
                  <a:schemeClr val="bg1"/>
                </a:solidFill>
              </a:rPr>
              <a:t>Genetic, autosomal dominant disease</a:t>
            </a:r>
          </a:p>
          <a:p>
            <a:r>
              <a:rPr lang="en-US" dirty="0">
                <a:solidFill>
                  <a:schemeClr val="bg1"/>
                </a:solidFill>
              </a:rPr>
              <a:t>Affect the sodium /potassium pump of the muscle </a:t>
            </a:r>
          </a:p>
          <a:p>
            <a:r>
              <a:rPr lang="en-US" dirty="0">
                <a:solidFill>
                  <a:schemeClr val="bg1"/>
                </a:solidFill>
              </a:rPr>
              <a:t>Present with acute periodic weakness</a:t>
            </a:r>
          </a:p>
          <a:p>
            <a:r>
              <a:rPr lang="en-US" dirty="0">
                <a:solidFill>
                  <a:schemeClr val="bg1"/>
                </a:solidFill>
              </a:rPr>
              <a:t>After initial triad :history of exercise</a:t>
            </a:r>
            <a:r>
              <a:rPr lang="en-US" dirty="0" smtClean="0">
                <a:solidFill>
                  <a:schemeClr val="bg1"/>
                </a:solidFill>
              </a:rPr>
              <a:t>, intake </a:t>
            </a:r>
            <a:r>
              <a:rPr lang="en-US" dirty="0">
                <a:solidFill>
                  <a:schemeClr val="bg1"/>
                </a:solidFill>
              </a:rPr>
              <a:t>of high carbohydrate  diet and subsequent sleep </a:t>
            </a:r>
          </a:p>
          <a:p>
            <a:r>
              <a:rPr lang="en-US" dirty="0">
                <a:solidFill>
                  <a:schemeClr val="bg1"/>
                </a:solidFill>
              </a:rPr>
              <a:t>Diagnosis :serum potassium </a:t>
            </a:r>
          </a:p>
          <a:p>
            <a:r>
              <a:rPr lang="en-US" dirty="0">
                <a:solidFill>
                  <a:schemeClr val="bg1"/>
                </a:solidFill>
              </a:rPr>
              <a:t>Treatment : acetazolamide   </a:t>
            </a:r>
            <a:endParaRPr lang="fa-IR" dirty="0">
              <a:solidFill>
                <a:schemeClr val="bg1"/>
              </a:solidFill>
            </a:endParaRPr>
          </a:p>
        </p:txBody>
      </p:sp>
      <p:sp>
        <p:nvSpPr>
          <p:cNvPr id="3" name="Title 2">
            <a:extLst>
              <a:ext uri="{FF2B5EF4-FFF2-40B4-BE49-F238E27FC236}">
                <a16:creationId xmlns:a16="http://schemas.microsoft.com/office/drawing/2014/main" id="{ACB0726B-CC8B-416C-8927-E71E142744B9}"/>
              </a:ext>
            </a:extLst>
          </p:cNvPr>
          <p:cNvSpPr>
            <a:spLocks noGrp="1"/>
          </p:cNvSpPr>
          <p:nvPr>
            <p:ph type="title"/>
          </p:nvPr>
        </p:nvSpPr>
        <p:spPr/>
        <p:txBody>
          <a:bodyPr/>
          <a:lstStyle/>
          <a:p>
            <a:pPr algn="ctr"/>
            <a:r>
              <a:rPr lang="en-US" b="1" i="1" dirty="0">
                <a:solidFill>
                  <a:srgbClr val="C00000"/>
                </a:solidFill>
              </a:rPr>
              <a:t>Familial periodic paralysis </a:t>
            </a:r>
            <a:endParaRPr lang="fa-IR" b="1" i="1" dirty="0">
              <a:solidFill>
                <a:srgbClr val="C00000"/>
              </a:solidFill>
            </a:endParaRPr>
          </a:p>
        </p:txBody>
      </p:sp>
    </p:spTree>
    <p:extLst>
      <p:ext uri="{BB962C8B-B14F-4D97-AF65-F5344CB8AC3E}">
        <p14:creationId xmlns:p14="http://schemas.microsoft.com/office/powerpoint/2010/main" val="3106073295"/>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BFF366-ABED-4A7D-B49D-7A9E63BF3770}"/>
              </a:ext>
            </a:extLst>
          </p:cNvPr>
          <p:cNvSpPr>
            <a:spLocks noGrp="1"/>
          </p:cNvSpPr>
          <p:nvPr>
            <p:ph idx="1"/>
          </p:nvPr>
        </p:nvSpPr>
        <p:spPr/>
        <p:txBody>
          <a:bodyPr/>
          <a:lstStyle/>
          <a:p>
            <a:r>
              <a:rPr lang="en-US" dirty="0">
                <a:solidFill>
                  <a:schemeClr val="bg1"/>
                </a:solidFill>
              </a:rPr>
              <a:t>Heavy metal  (lead ,mercury)</a:t>
            </a:r>
          </a:p>
          <a:p>
            <a:r>
              <a:rPr lang="en-US" dirty="0">
                <a:solidFill>
                  <a:schemeClr val="bg1"/>
                </a:solidFill>
              </a:rPr>
              <a:t>Glue </a:t>
            </a:r>
          </a:p>
          <a:p>
            <a:r>
              <a:rPr lang="en-US" dirty="0">
                <a:solidFill>
                  <a:schemeClr val="bg1"/>
                </a:solidFill>
              </a:rPr>
              <a:t>Porphyria</a:t>
            </a:r>
          </a:p>
          <a:p>
            <a:r>
              <a:rPr lang="en-US" dirty="0" smtClean="0">
                <a:solidFill>
                  <a:schemeClr val="bg1"/>
                </a:solidFill>
              </a:rPr>
              <a:t>Diphtheria</a:t>
            </a:r>
            <a:endParaRPr lang="en-US" dirty="0">
              <a:solidFill>
                <a:schemeClr val="bg1"/>
              </a:solidFill>
            </a:endParaRPr>
          </a:p>
          <a:p>
            <a:r>
              <a:rPr lang="en-US" dirty="0">
                <a:solidFill>
                  <a:schemeClr val="bg1"/>
                </a:solidFill>
              </a:rPr>
              <a:t>Critical illness polyneuropathy </a:t>
            </a:r>
          </a:p>
          <a:p>
            <a:endParaRPr lang="fa-IR" dirty="0">
              <a:solidFill>
                <a:schemeClr val="bg1"/>
              </a:solidFill>
            </a:endParaRPr>
          </a:p>
        </p:txBody>
      </p:sp>
      <p:sp>
        <p:nvSpPr>
          <p:cNvPr id="3" name="Title 2">
            <a:extLst>
              <a:ext uri="{FF2B5EF4-FFF2-40B4-BE49-F238E27FC236}">
                <a16:creationId xmlns:a16="http://schemas.microsoft.com/office/drawing/2014/main" id="{B90A28ED-3203-4223-BDA9-93087A9B24A2}"/>
              </a:ext>
            </a:extLst>
          </p:cNvPr>
          <p:cNvSpPr>
            <a:spLocks noGrp="1"/>
          </p:cNvSpPr>
          <p:nvPr>
            <p:ph type="title"/>
          </p:nvPr>
        </p:nvSpPr>
        <p:spPr/>
        <p:txBody>
          <a:bodyPr/>
          <a:lstStyle/>
          <a:p>
            <a:pPr algn="ctr"/>
            <a:r>
              <a:rPr lang="en-US" b="1" i="1" dirty="0">
                <a:solidFill>
                  <a:srgbClr val="C00000"/>
                </a:solidFill>
              </a:rPr>
              <a:t>Acute peripheral neuropathy </a:t>
            </a:r>
            <a:endParaRPr lang="fa-IR" b="1" i="1" dirty="0">
              <a:solidFill>
                <a:srgbClr val="C00000"/>
              </a:solidFill>
            </a:endParaRPr>
          </a:p>
        </p:txBody>
      </p:sp>
    </p:spTree>
    <p:extLst>
      <p:ext uri="{BB962C8B-B14F-4D97-AF65-F5344CB8AC3E}">
        <p14:creationId xmlns:p14="http://schemas.microsoft.com/office/powerpoint/2010/main" val="149173170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ontent Placeholder 1"/>
          <p:cNvSpPr>
            <a:spLocks noGrp="1"/>
          </p:cNvSpPr>
          <p:nvPr>
            <p:ph idx="1"/>
          </p:nvPr>
        </p:nvSpPr>
        <p:spPr>
          <a:xfrm>
            <a:off x="533400" y="1752600"/>
            <a:ext cx="8229600" cy="2590800"/>
          </a:xfrm>
        </p:spPr>
        <p:txBody>
          <a:bodyPr/>
          <a:lstStyle/>
          <a:p>
            <a:pPr algn="just"/>
            <a:r>
              <a:rPr lang="en-US" dirty="0">
                <a:solidFill>
                  <a:schemeClr val="bg1"/>
                </a:solidFill>
              </a:rPr>
              <a:t>Acute Muscle weakness is a major neurological emergency in pediatric </a:t>
            </a:r>
          </a:p>
          <a:p>
            <a:pPr algn="just"/>
            <a:r>
              <a:rPr lang="en-US" dirty="0">
                <a:solidFill>
                  <a:schemeClr val="bg1"/>
                </a:solidFill>
              </a:rPr>
              <a:t>It is defined by muscle weakness or acute flaccid paralysis      onset less than 5 days (WHO definition)</a:t>
            </a:r>
          </a:p>
          <a:p>
            <a:pPr marL="0" indent="0" algn="just">
              <a:buNone/>
            </a:pPr>
            <a:endParaRPr lang="fa-IR" dirty="0"/>
          </a:p>
        </p:txBody>
      </p:sp>
      <p:sp>
        <p:nvSpPr>
          <p:cNvPr id="3" name="Title 2"/>
          <p:cNvSpPr>
            <a:spLocks noGrp="1"/>
          </p:cNvSpPr>
          <p:nvPr>
            <p:ph type="title"/>
          </p:nvPr>
        </p:nvSpPr>
        <p:spPr/>
        <p:txBody>
          <a:bodyPr>
            <a:normAutofit fontScale="90000"/>
          </a:bodyPr>
          <a:lstStyle/>
          <a:p>
            <a:pPr algn="ctr"/>
            <a:r>
              <a:rPr lang="en-US" i="1" dirty="0">
                <a:solidFill>
                  <a:srgbClr val="C00000"/>
                </a:solidFill>
              </a:rPr>
              <a:t>Acute Muscular Weakness in children</a:t>
            </a:r>
            <a:endParaRPr lang="fa-IR" i="1" dirty="0">
              <a:solidFill>
                <a:srgbClr val="C00000"/>
              </a:solidFill>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C31169-6B5F-40D6-AF0F-45149F934EB1}"/>
              </a:ext>
            </a:extLst>
          </p:cNvPr>
          <p:cNvSpPr>
            <a:spLocks noGrp="1"/>
          </p:cNvSpPr>
          <p:nvPr>
            <p:ph idx="1"/>
          </p:nvPr>
        </p:nvSpPr>
        <p:spPr/>
        <p:txBody>
          <a:bodyPr/>
          <a:lstStyle/>
          <a:p>
            <a:r>
              <a:rPr lang="en-US" dirty="0">
                <a:solidFill>
                  <a:schemeClr val="bg1"/>
                </a:solidFill>
              </a:rPr>
              <a:t>Subacute  ,rare cause of acute muscle weakness </a:t>
            </a:r>
          </a:p>
          <a:p>
            <a:r>
              <a:rPr lang="en-US" dirty="0">
                <a:solidFill>
                  <a:schemeClr val="bg1"/>
                </a:solidFill>
              </a:rPr>
              <a:t>Clinical picture :generalized weakness , palpebral edema ,palpebral /facial heliotrope erythema </a:t>
            </a:r>
          </a:p>
          <a:p>
            <a:r>
              <a:rPr lang="en-US" dirty="0">
                <a:solidFill>
                  <a:schemeClr val="bg1"/>
                </a:solidFill>
              </a:rPr>
              <a:t>Diagnosis :</a:t>
            </a:r>
          </a:p>
          <a:p>
            <a:r>
              <a:rPr lang="en-US" dirty="0" smtClean="0">
                <a:solidFill>
                  <a:schemeClr val="bg1"/>
                </a:solidFill>
              </a:rPr>
              <a:t>Hyper </a:t>
            </a:r>
            <a:r>
              <a:rPr lang="en-US" dirty="0" err="1" smtClean="0">
                <a:solidFill>
                  <a:schemeClr val="bg1"/>
                </a:solidFill>
              </a:rPr>
              <a:t>CKemia</a:t>
            </a:r>
            <a:r>
              <a:rPr lang="en-US" dirty="0" smtClean="0">
                <a:solidFill>
                  <a:schemeClr val="bg1"/>
                </a:solidFill>
              </a:rPr>
              <a:t> </a:t>
            </a:r>
            <a:r>
              <a:rPr lang="en-US" dirty="0">
                <a:solidFill>
                  <a:schemeClr val="bg1"/>
                </a:solidFill>
              </a:rPr>
              <a:t>(CPK)</a:t>
            </a:r>
          </a:p>
          <a:p>
            <a:r>
              <a:rPr lang="en-US" dirty="0">
                <a:solidFill>
                  <a:schemeClr val="bg1"/>
                </a:solidFill>
              </a:rPr>
              <a:t>EMG ,muscle biopsy ,MRI of muscle </a:t>
            </a:r>
          </a:p>
          <a:p>
            <a:r>
              <a:rPr lang="en-US" dirty="0">
                <a:solidFill>
                  <a:schemeClr val="bg1"/>
                </a:solidFill>
              </a:rPr>
              <a:t>Treatment : corticosteroid and immunosuppressants  </a:t>
            </a:r>
            <a:endParaRPr lang="fa-IR" dirty="0">
              <a:solidFill>
                <a:schemeClr val="bg1"/>
              </a:solidFill>
            </a:endParaRPr>
          </a:p>
        </p:txBody>
      </p:sp>
      <p:sp>
        <p:nvSpPr>
          <p:cNvPr id="3" name="Title 2">
            <a:extLst>
              <a:ext uri="{FF2B5EF4-FFF2-40B4-BE49-F238E27FC236}">
                <a16:creationId xmlns:a16="http://schemas.microsoft.com/office/drawing/2014/main" id="{8A78550D-D0F4-408C-A8AE-917B9FA8A8F7}"/>
              </a:ext>
            </a:extLst>
          </p:cNvPr>
          <p:cNvSpPr>
            <a:spLocks noGrp="1"/>
          </p:cNvSpPr>
          <p:nvPr>
            <p:ph type="title"/>
          </p:nvPr>
        </p:nvSpPr>
        <p:spPr/>
        <p:txBody>
          <a:bodyPr/>
          <a:lstStyle/>
          <a:p>
            <a:pPr algn="ctr"/>
            <a:r>
              <a:rPr lang="en-US" b="1" i="1" dirty="0">
                <a:solidFill>
                  <a:srgbClr val="C00000"/>
                </a:solidFill>
              </a:rPr>
              <a:t>Polymyositis /dermatomyositis </a:t>
            </a:r>
            <a:endParaRPr lang="fa-IR" b="1" i="1" dirty="0">
              <a:solidFill>
                <a:srgbClr val="C00000"/>
              </a:solidFill>
            </a:endParaRPr>
          </a:p>
        </p:txBody>
      </p:sp>
    </p:spTree>
    <p:extLst>
      <p:ext uri="{BB962C8B-B14F-4D97-AF65-F5344CB8AC3E}">
        <p14:creationId xmlns:p14="http://schemas.microsoft.com/office/powerpoint/2010/main" val="2472394709"/>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Skin-changes-seen-in-juvenile-dermatomyositis-A-Heliotrope-rash-erythema-involving.png"/>
          <p:cNvPicPr>
            <a:picLocks noGrp="1" noChangeAspect="1" noChangeArrowheads="1"/>
          </p:cNvPicPr>
          <p:nvPr>
            <p:ph idx="1"/>
          </p:nvPr>
        </p:nvPicPr>
        <p:blipFill>
          <a:blip r:embed="rId2" cstate="print"/>
          <a:srcRect/>
          <a:stretch>
            <a:fillRect/>
          </a:stretch>
        </p:blipFill>
        <p:spPr bwMode="auto">
          <a:xfrm>
            <a:off x="457200" y="1828800"/>
            <a:ext cx="8324850" cy="3581400"/>
          </a:xfrm>
          <a:prstGeom prst="rect">
            <a:avLst/>
          </a:prstGeom>
          <a:noFill/>
        </p:spPr>
      </p:pic>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352450-5446-4F8B-AD25-146CC99E3978}"/>
              </a:ext>
            </a:extLst>
          </p:cNvPr>
          <p:cNvSpPr>
            <a:spLocks noGrp="1"/>
          </p:cNvSpPr>
          <p:nvPr>
            <p:ph idx="1"/>
          </p:nvPr>
        </p:nvSpPr>
        <p:spPr/>
        <p:txBody>
          <a:bodyPr/>
          <a:lstStyle/>
          <a:p>
            <a:pPr algn="just"/>
            <a:r>
              <a:rPr lang="en-US" dirty="0">
                <a:solidFill>
                  <a:schemeClr val="bg1"/>
                </a:solidFill>
              </a:rPr>
              <a:t>First describe in children with asthma </a:t>
            </a:r>
          </a:p>
          <a:p>
            <a:pPr algn="just"/>
            <a:r>
              <a:rPr lang="en-US" dirty="0">
                <a:solidFill>
                  <a:schemeClr val="bg1"/>
                </a:solidFill>
              </a:rPr>
              <a:t>Is seen in children with critical illness </a:t>
            </a:r>
          </a:p>
          <a:p>
            <a:pPr algn="just"/>
            <a:r>
              <a:rPr lang="en-US" dirty="0">
                <a:solidFill>
                  <a:schemeClr val="bg1"/>
                </a:solidFill>
              </a:rPr>
              <a:t>Pathogenesis  :vasculopathy ,ischemia ,drug ,steroid ,nutritional deficiency</a:t>
            </a:r>
          </a:p>
          <a:p>
            <a:pPr algn="just"/>
            <a:endParaRPr lang="en-US" dirty="0">
              <a:solidFill>
                <a:schemeClr val="bg1"/>
              </a:solidFill>
            </a:endParaRPr>
          </a:p>
          <a:p>
            <a:pPr algn="just"/>
            <a:r>
              <a:rPr lang="en-US" dirty="0">
                <a:solidFill>
                  <a:schemeClr val="bg1"/>
                </a:solidFill>
              </a:rPr>
              <a:t>Treatment :supportive </a:t>
            </a:r>
          </a:p>
          <a:p>
            <a:endParaRPr lang="fa-IR" dirty="0"/>
          </a:p>
        </p:txBody>
      </p:sp>
      <p:sp>
        <p:nvSpPr>
          <p:cNvPr id="3" name="Title 2">
            <a:extLst>
              <a:ext uri="{FF2B5EF4-FFF2-40B4-BE49-F238E27FC236}">
                <a16:creationId xmlns:a16="http://schemas.microsoft.com/office/drawing/2014/main" id="{815D95E9-1F46-43B4-99A1-4121AC8D398D}"/>
              </a:ext>
            </a:extLst>
          </p:cNvPr>
          <p:cNvSpPr>
            <a:spLocks noGrp="1"/>
          </p:cNvSpPr>
          <p:nvPr>
            <p:ph type="title"/>
          </p:nvPr>
        </p:nvSpPr>
        <p:spPr/>
        <p:txBody>
          <a:bodyPr>
            <a:normAutofit/>
          </a:bodyPr>
          <a:lstStyle/>
          <a:p>
            <a:pPr algn="ctr"/>
            <a:r>
              <a:rPr lang="en-US" sz="3200" b="1" i="1" dirty="0">
                <a:solidFill>
                  <a:srgbClr val="C00000"/>
                </a:solidFill>
              </a:rPr>
              <a:t>Critical illness myopathy and neuropathy </a:t>
            </a:r>
            <a:endParaRPr lang="fa-IR" sz="3200" b="1" i="1" dirty="0">
              <a:solidFill>
                <a:srgbClr val="C00000"/>
              </a:solidFill>
            </a:endParaRPr>
          </a:p>
        </p:txBody>
      </p:sp>
    </p:spTree>
    <p:extLst>
      <p:ext uri="{BB962C8B-B14F-4D97-AF65-F5344CB8AC3E}">
        <p14:creationId xmlns:p14="http://schemas.microsoft.com/office/powerpoint/2010/main" val="3821548663"/>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BE9E79-9335-4B04-9F65-30099A098375}"/>
              </a:ext>
            </a:extLst>
          </p:cNvPr>
          <p:cNvSpPr>
            <a:spLocks noGrp="1"/>
          </p:cNvSpPr>
          <p:nvPr>
            <p:ph idx="1"/>
          </p:nvPr>
        </p:nvSpPr>
        <p:spPr/>
        <p:txBody>
          <a:bodyPr>
            <a:normAutofit fontScale="92500" lnSpcReduction="10000"/>
          </a:bodyPr>
          <a:lstStyle/>
          <a:p>
            <a:pPr algn="just"/>
            <a:r>
              <a:rPr lang="en-US" dirty="0">
                <a:solidFill>
                  <a:schemeClr val="bg1"/>
                </a:solidFill>
              </a:rPr>
              <a:t>Is often difficult to diagnosis </a:t>
            </a:r>
          </a:p>
          <a:p>
            <a:pPr algn="just"/>
            <a:r>
              <a:rPr lang="en-US" dirty="0">
                <a:solidFill>
                  <a:schemeClr val="bg1"/>
                </a:solidFill>
              </a:rPr>
              <a:t>Suspected only if all the possible organic causes  R/O</a:t>
            </a:r>
          </a:p>
          <a:p>
            <a:pPr algn="just"/>
            <a:r>
              <a:rPr lang="en-US" dirty="0">
                <a:solidFill>
                  <a:schemeClr val="bg1"/>
                </a:solidFill>
              </a:rPr>
              <a:t>Children as young as 5 years of age may be affected </a:t>
            </a:r>
          </a:p>
          <a:p>
            <a:pPr algn="just"/>
            <a:r>
              <a:rPr lang="en-US" dirty="0">
                <a:solidFill>
                  <a:schemeClr val="bg1"/>
                </a:solidFill>
              </a:rPr>
              <a:t>Annual incidence in age &lt;15 years was 1.3/100,000</a:t>
            </a:r>
          </a:p>
          <a:p>
            <a:pPr algn="just"/>
            <a:r>
              <a:rPr lang="en-US" dirty="0">
                <a:solidFill>
                  <a:schemeClr val="bg1"/>
                </a:solidFill>
              </a:rPr>
              <a:t>A sharp observer will detected a few incongruous  finding during physical examination  such as :</a:t>
            </a:r>
          </a:p>
          <a:p>
            <a:pPr algn="just"/>
            <a:r>
              <a:rPr lang="en-US" dirty="0">
                <a:solidFill>
                  <a:schemeClr val="bg1"/>
                </a:solidFill>
              </a:rPr>
              <a:t>Monocular diplopia</a:t>
            </a:r>
          </a:p>
          <a:p>
            <a:pPr algn="just"/>
            <a:r>
              <a:rPr lang="en-US" dirty="0">
                <a:solidFill>
                  <a:schemeClr val="bg1"/>
                </a:solidFill>
              </a:rPr>
              <a:t>The child is unable to walk but can lift his /her leg against gravity when lying on a bed</a:t>
            </a:r>
          </a:p>
          <a:p>
            <a:pPr algn="just"/>
            <a:r>
              <a:rPr lang="en-US" dirty="0">
                <a:solidFill>
                  <a:schemeClr val="bg1"/>
                </a:solidFill>
              </a:rPr>
              <a:t>Motor and sensory inconsistency </a:t>
            </a:r>
          </a:p>
          <a:p>
            <a:pPr algn="just"/>
            <a:r>
              <a:rPr lang="en-US" dirty="0">
                <a:solidFill>
                  <a:schemeClr val="bg1"/>
                </a:solidFill>
              </a:rPr>
              <a:t>Hoover sign  </a:t>
            </a:r>
          </a:p>
          <a:p>
            <a:endParaRPr lang="en-US" dirty="0"/>
          </a:p>
          <a:p>
            <a:endParaRPr lang="fa-IR" dirty="0"/>
          </a:p>
        </p:txBody>
      </p:sp>
      <p:sp>
        <p:nvSpPr>
          <p:cNvPr id="3" name="Title 2">
            <a:extLst>
              <a:ext uri="{FF2B5EF4-FFF2-40B4-BE49-F238E27FC236}">
                <a16:creationId xmlns:a16="http://schemas.microsoft.com/office/drawing/2014/main" id="{E923A780-174D-4A21-BDCE-A313D809F242}"/>
              </a:ext>
            </a:extLst>
          </p:cNvPr>
          <p:cNvSpPr>
            <a:spLocks noGrp="1"/>
          </p:cNvSpPr>
          <p:nvPr>
            <p:ph type="title"/>
          </p:nvPr>
        </p:nvSpPr>
        <p:spPr/>
        <p:txBody>
          <a:bodyPr>
            <a:normAutofit fontScale="90000"/>
          </a:bodyPr>
          <a:lstStyle/>
          <a:p>
            <a:pPr algn="ctr"/>
            <a:r>
              <a:rPr lang="en-US" b="1" i="1" dirty="0">
                <a:solidFill>
                  <a:srgbClr val="C00000"/>
                </a:solidFill>
              </a:rPr>
              <a:t>Psychogenic or functional muscle weakness </a:t>
            </a:r>
            <a:endParaRPr lang="fa-IR" b="1" i="1" dirty="0">
              <a:solidFill>
                <a:srgbClr val="C00000"/>
              </a:solidFill>
            </a:endParaRPr>
          </a:p>
        </p:txBody>
      </p:sp>
    </p:spTree>
    <p:extLst>
      <p:ext uri="{BB962C8B-B14F-4D97-AF65-F5344CB8AC3E}">
        <p14:creationId xmlns:p14="http://schemas.microsoft.com/office/powerpoint/2010/main" val="3991264335"/>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541614-284C-41EA-8332-9C48FF36D67F}"/>
              </a:ext>
            </a:extLst>
          </p:cNvPr>
          <p:cNvSpPr>
            <a:spLocks noGrp="1"/>
          </p:cNvSpPr>
          <p:nvPr>
            <p:ph idx="1"/>
          </p:nvPr>
        </p:nvSpPr>
        <p:spPr/>
        <p:txBody>
          <a:bodyPr/>
          <a:lstStyle/>
          <a:p>
            <a:pPr algn="just"/>
            <a:r>
              <a:rPr lang="en-US" dirty="0">
                <a:solidFill>
                  <a:schemeClr val="bg1"/>
                </a:solidFill>
              </a:rPr>
              <a:t>True weakness or pseudo paralysis </a:t>
            </a:r>
          </a:p>
          <a:p>
            <a:pPr algn="just"/>
            <a:r>
              <a:rPr lang="en-US" dirty="0">
                <a:solidFill>
                  <a:schemeClr val="bg1"/>
                </a:solidFill>
              </a:rPr>
              <a:t>Upper motor and lower motor </a:t>
            </a:r>
          </a:p>
          <a:p>
            <a:pPr algn="just"/>
            <a:r>
              <a:rPr lang="en-US" dirty="0">
                <a:solidFill>
                  <a:schemeClr val="bg1"/>
                </a:solidFill>
              </a:rPr>
              <a:t>Upper motor :brain imaging ,CSF analysis </a:t>
            </a:r>
          </a:p>
          <a:p>
            <a:pPr algn="just"/>
            <a:r>
              <a:rPr lang="en-US" dirty="0">
                <a:solidFill>
                  <a:schemeClr val="bg1"/>
                </a:solidFill>
              </a:rPr>
              <a:t>Lower motor :CPK ,potassium ,EMG NCV ,CSF analysis ,spinal cord MRI</a:t>
            </a:r>
            <a:r>
              <a:rPr lang="en-US" dirty="0" smtClean="0">
                <a:solidFill>
                  <a:schemeClr val="bg1"/>
                </a:solidFill>
              </a:rPr>
              <a:t>, </a:t>
            </a:r>
            <a:r>
              <a:rPr lang="en-US" dirty="0" err="1" smtClean="0">
                <a:solidFill>
                  <a:schemeClr val="bg1"/>
                </a:solidFill>
              </a:rPr>
              <a:t>tensilon</a:t>
            </a:r>
            <a:r>
              <a:rPr lang="en-US" dirty="0" smtClean="0">
                <a:solidFill>
                  <a:schemeClr val="bg1"/>
                </a:solidFill>
              </a:rPr>
              <a:t> </a:t>
            </a:r>
            <a:r>
              <a:rPr lang="en-US" dirty="0">
                <a:solidFill>
                  <a:schemeClr val="bg1"/>
                </a:solidFill>
              </a:rPr>
              <a:t>test </a:t>
            </a:r>
            <a:r>
              <a:rPr lang="en-US" dirty="0" smtClean="0">
                <a:solidFill>
                  <a:schemeClr val="bg1"/>
                </a:solidFill>
              </a:rPr>
              <a:t>, </a:t>
            </a:r>
            <a:r>
              <a:rPr lang="en-US" dirty="0" err="1" smtClean="0">
                <a:solidFill>
                  <a:schemeClr val="bg1"/>
                </a:solidFill>
              </a:rPr>
              <a:t>AchR</a:t>
            </a:r>
            <a:r>
              <a:rPr lang="en-US" dirty="0" smtClean="0">
                <a:solidFill>
                  <a:schemeClr val="bg1"/>
                </a:solidFill>
              </a:rPr>
              <a:t> </a:t>
            </a:r>
            <a:r>
              <a:rPr lang="en-US" dirty="0">
                <a:solidFill>
                  <a:schemeClr val="bg1"/>
                </a:solidFill>
              </a:rPr>
              <a:t>antibody ,toxicology </a:t>
            </a:r>
            <a:endParaRPr lang="fa-IR" dirty="0">
              <a:solidFill>
                <a:schemeClr val="bg1"/>
              </a:solidFill>
            </a:endParaRPr>
          </a:p>
        </p:txBody>
      </p:sp>
      <p:sp>
        <p:nvSpPr>
          <p:cNvPr id="3" name="Title 2">
            <a:extLst>
              <a:ext uri="{FF2B5EF4-FFF2-40B4-BE49-F238E27FC236}">
                <a16:creationId xmlns:a16="http://schemas.microsoft.com/office/drawing/2014/main" id="{27161AAC-1D93-4CC6-B3A3-D0F942F2E7DB}"/>
              </a:ext>
            </a:extLst>
          </p:cNvPr>
          <p:cNvSpPr>
            <a:spLocks noGrp="1"/>
          </p:cNvSpPr>
          <p:nvPr>
            <p:ph type="title"/>
          </p:nvPr>
        </p:nvSpPr>
        <p:spPr/>
        <p:txBody>
          <a:bodyPr/>
          <a:lstStyle/>
          <a:p>
            <a:pPr algn="ctr"/>
            <a:r>
              <a:rPr lang="en-US" b="1" i="1" dirty="0" smtClean="0">
                <a:solidFill>
                  <a:srgbClr val="C00000"/>
                </a:solidFill>
              </a:rPr>
              <a:t>Conclusion</a:t>
            </a:r>
            <a:r>
              <a:rPr lang="en-US" dirty="0" smtClean="0"/>
              <a:t> </a:t>
            </a:r>
            <a:endParaRPr lang="fa-IR" dirty="0"/>
          </a:p>
        </p:txBody>
      </p:sp>
    </p:spTree>
    <p:extLst>
      <p:ext uri="{BB962C8B-B14F-4D97-AF65-F5344CB8AC3E}">
        <p14:creationId xmlns:p14="http://schemas.microsoft.com/office/powerpoint/2010/main" val="2534969678"/>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5" name="Rectangle 4"/>
          <p:cNvSpPr/>
          <p:nvPr/>
        </p:nvSpPr>
        <p:spPr>
          <a:xfrm>
            <a:off x="4918276" y="5031477"/>
            <a:ext cx="4694054" cy="715581"/>
          </a:xfrm>
          <a:prstGeom prst="rect">
            <a:avLst/>
          </a:prstGeom>
        </p:spPr>
        <p:txBody>
          <a:bodyPr wrap="square">
            <a:spAutoFit/>
          </a:bodyPr>
          <a:lstStyle/>
          <a:p>
            <a:pPr algn="ctr" defTabSz="685800"/>
            <a:r>
              <a:rPr lang="en-US" sz="4050" b="1" dirty="0">
                <a:solidFill>
                  <a:prstClr val="black"/>
                </a:solidFill>
                <a:latin typeface="Edwardian Script ITC" panose="030303020407070D0804" pitchFamily="66" charset="0"/>
              </a:rPr>
              <a:t>Thank you for Attention </a:t>
            </a:r>
            <a:endParaRPr lang="fa-IR" sz="4050" b="1" dirty="0">
              <a:solidFill>
                <a:prstClr val="black"/>
              </a:solidFill>
              <a:latin typeface="Edwardian Script ITC" panose="030303020407070D0804" pitchFamily="66" charset="0"/>
              <a:cs typeface="Arial" panose="020B0604020202020204" pitchFamily="34" charset="0"/>
            </a:endParaRPr>
          </a:p>
        </p:txBody>
      </p:sp>
    </p:spTree>
    <p:extLst>
      <p:ext uri="{BB962C8B-B14F-4D97-AF65-F5344CB8AC3E}">
        <p14:creationId xmlns:p14="http://schemas.microsoft.com/office/powerpoint/2010/main" val="36283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E3B8EF-F839-473A-AE3C-88BA0D129C98}"/>
              </a:ext>
            </a:extLst>
          </p:cNvPr>
          <p:cNvSpPr>
            <a:spLocks noGrp="1"/>
          </p:cNvSpPr>
          <p:nvPr>
            <p:ph idx="1"/>
          </p:nvPr>
        </p:nvSpPr>
        <p:spPr/>
        <p:txBody>
          <a:bodyPr>
            <a:normAutofit/>
          </a:bodyPr>
          <a:lstStyle/>
          <a:p>
            <a:pPr algn="just" rtl="0"/>
            <a:r>
              <a:rPr lang="en-US" dirty="0" smtClean="0">
                <a:solidFill>
                  <a:schemeClr val="bg1"/>
                </a:solidFill>
                <a:latin typeface="Arial" panose="020B0604020202020204" pitchFamily="34" charset="0"/>
              </a:rPr>
              <a:t>Pseudo paralysis </a:t>
            </a:r>
            <a:r>
              <a:rPr lang="en-US" dirty="0">
                <a:solidFill>
                  <a:schemeClr val="bg1"/>
                </a:solidFill>
                <a:latin typeface="Arial" panose="020B0604020202020204" pitchFamily="34" charset="0"/>
              </a:rPr>
              <a:t>:musculoskeletal pain ,conversion </a:t>
            </a:r>
          </a:p>
          <a:p>
            <a:pPr algn="just" rtl="0"/>
            <a:r>
              <a:rPr lang="en-US" dirty="0">
                <a:solidFill>
                  <a:schemeClr val="bg1"/>
                </a:solidFill>
                <a:latin typeface="Arial" panose="020B0604020202020204" pitchFamily="34" charset="0"/>
              </a:rPr>
              <a:t>True weakness  : upper motor  &amp;   lower motor </a:t>
            </a:r>
          </a:p>
          <a:p>
            <a:pPr algn="just" rtl="0"/>
            <a:r>
              <a:rPr lang="en-US" dirty="0">
                <a:solidFill>
                  <a:schemeClr val="bg1"/>
                </a:solidFill>
                <a:latin typeface="Arial" panose="020B0604020202020204" pitchFamily="34" charset="0"/>
              </a:rPr>
              <a:t>Upper motor : cortex ,white matter , basal ganglia</a:t>
            </a:r>
          </a:p>
          <a:p>
            <a:pPr marL="0" indent="0" algn="just">
              <a:buNone/>
            </a:pPr>
            <a:r>
              <a:rPr lang="en-US" dirty="0">
                <a:solidFill>
                  <a:schemeClr val="bg1"/>
                </a:solidFill>
                <a:latin typeface="Arial" panose="020B0604020202020204" pitchFamily="34" charset="0"/>
              </a:rPr>
              <a:t> </a:t>
            </a:r>
            <a:r>
              <a:rPr lang="en-US" dirty="0" smtClean="0">
                <a:solidFill>
                  <a:schemeClr val="bg1"/>
                </a:solidFill>
                <a:latin typeface="Arial" panose="020B0604020202020204" pitchFamily="34" charset="0"/>
              </a:rPr>
              <a:t>   ,thalamus</a:t>
            </a:r>
            <a:r>
              <a:rPr lang="en-US" dirty="0">
                <a:solidFill>
                  <a:schemeClr val="bg1"/>
                </a:solidFill>
                <a:latin typeface="Arial" panose="020B0604020202020204" pitchFamily="34" charset="0"/>
              </a:rPr>
              <a:t>, cerebellum                             </a:t>
            </a:r>
          </a:p>
          <a:p>
            <a:pPr algn="just" rtl="0"/>
            <a:r>
              <a:rPr lang="en-US" dirty="0">
                <a:solidFill>
                  <a:schemeClr val="bg1"/>
                </a:solidFill>
                <a:latin typeface="Arial" panose="020B0604020202020204" pitchFamily="34" charset="0"/>
              </a:rPr>
              <a:t>Lower motor :motor neuron in brain stem ,ventral horn of the spinal cord ,nerve root</a:t>
            </a:r>
            <a:r>
              <a:rPr lang="en-US" dirty="0" smtClean="0">
                <a:solidFill>
                  <a:schemeClr val="bg1"/>
                </a:solidFill>
                <a:latin typeface="Arial" panose="020B0604020202020204" pitchFamily="34" charset="0"/>
              </a:rPr>
              <a:t>, peripheral </a:t>
            </a:r>
            <a:r>
              <a:rPr lang="en-US" dirty="0">
                <a:solidFill>
                  <a:schemeClr val="bg1"/>
                </a:solidFill>
                <a:latin typeface="Arial" panose="020B0604020202020204" pitchFamily="34" charset="0"/>
              </a:rPr>
              <a:t>nerve ,neuromuscular junction ,muscle</a:t>
            </a:r>
            <a:r>
              <a:rPr lang="en-US" dirty="0">
                <a:solidFill>
                  <a:schemeClr val="bg1"/>
                </a:solidFill>
                <a:latin typeface="Arial" panose="020B0604020202020204" pitchFamily="34" charset="0"/>
                <a:cs typeface="+mj-cs"/>
              </a:rPr>
              <a:t> </a:t>
            </a:r>
            <a:r>
              <a:rPr lang="en-US" dirty="0">
                <a:solidFill>
                  <a:schemeClr val="bg1"/>
                </a:solidFill>
                <a:latin typeface="Arial" panose="020B0604020202020204" pitchFamily="34" charset="0"/>
              </a:rPr>
              <a:t>                                                 </a:t>
            </a:r>
            <a:endParaRPr lang="fa-IR" dirty="0">
              <a:solidFill>
                <a:schemeClr val="bg1"/>
              </a:solidFill>
              <a:latin typeface="Arial" panose="020B0604020202020204" pitchFamily="34" charset="0"/>
            </a:endParaRPr>
          </a:p>
          <a:p>
            <a:endParaRPr lang="fa-IR" dirty="0"/>
          </a:p>
        </p:txBody>
      </p:sp>
    </p:spTree>
    <p:extLst>
      <p:ext uri="{BB962C8B-B14F-4D97-AF65-F5344CB8AC3E}">
        <p14:creationId xmlns:p14="http://schemas.microsoft.com/office/powerpoint/2010/main" val="293359276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ontent Placeholder 1"/>
          <p:cNvSpPr>
            <a:spLocks noGrp="1"/>
          </p:cNvSpPr>
          <p:nvPr>
            <p:ph idx="1"/>
          </p:nvPr>
        </p:nvSpPr>
        <p:spPr/>
        <p:txBody>
          <a:bodyPr>
            <a:noAutofit/>
          </a:bodyPr>
          <a:lstStyle/>
          <a:p>
            <a:pPr algn="just">
              <a:lnSpc>
                <a:spcPct val="170000"/>
              </a:lnSpc>
            </a:pPr>
            <a:r>
              <a:rPr lang="en-US" sz="1800" dirty="0">
                <a:solidFill>
                  <a:schemeClr val="bg1"/>
                </a:solidFill>
              </a:rPr>
              <a:t>Onset </a:t>
            </a:r>
          </a:p>
          <a:p>
            <a:pPr algn="just">
              <a:lnSpc>
                <a:spcPct val="170000"/>
              </a:lnSpc>
            </a:pPr>
            <a:r>
              <a:rPr lang="en-US" sz="1800" dirty="0">
                <a:solidFill>
                  <a:schemeClr val="bg1"/>
                </a:solidFill>
              </a:rPr>
              <a:t>Rhythm- abrupt rapidly or slowly progressing, fluctuation or remitting recurring</a:t>
            </a:r>
          </a:p>
          <a:p>
            <a:pPr algn="just">
              <a:lnSpc>
                <a:spcPct val="170000"/>
              </a:lnSpc>
            </a:pPr>
            <a:r>
              <a:rPr lang="en-US" sz="1800" dirty="0">
                <a:solidFill>
                  <a:schemeClr val="bg1"/>
                </a:solidFill>
              </a:rPr>
              <a:t>Weakness ascending or descending </a:t>
            </a:r>
          </a:p>
          <a:p>
            <a:pPr algn="just">
              <a:lnSpc>
                <a:spcPct val="170000"/>
              </a:lnSpc>
            </a:pPr>
            <a:r>
              <a:rPr lang="en-US" sz="1800" dirty="0">
                <a:solidFill>
                  <a:schemeClr val="bg1"/>
                </a:solidFill>
              </a:rPr>
              <a:t>Weakness improved with rest and worsen with activity </a:t>
            </a:r>
          </a:p>
          <a:p>
            <a:pPr algn="just">
              <a:lnSpc>
                <a:spcPct val="170000"/>
              </a:lnSpc>
            </a:pPr>
            <a:r>
              <a:rPr lang="en-US" sz="1800" dirty="0">
                <a:solidFill>
                  <a:schemeClr val="bg1"/>
                </a:solidFill>
              </a:rPr>
              <a:t>Associated symptom (fever, headache, diarrhea)</a:t>
            </a:r>
          </a:p>
          <a:p>
            <a:pPr algn="just">
              <a:lnSpc>
                <a:spcPct val="170000"/>
              </a:lnSpc>
            </a:pPr>
            <a:r>
              <a:rPr lang="en-US" sz="1800" dirty="0">
                <a:solidFill>
                  <a:schemeClr val="bg1"/>
                </a:solidFill>
              </a:rPr>
              <a:t>Concomitant sensory symptoms, (pain, tenderness, dysesthesias, numbness)</a:t>
            </a:r>
          </a:p>
          <a:p>
            <a:pPr algn="just">
              <a:lnSpc>
                <a:spcPct val="170000"/>
              </a:lnSpc>
            </a:pPr>
            <a:r>
              <a:rPr lang="en-US" sz="1800" dirty="0">
                <a:solidFill>
                  <a:schemeClr val="bg1"/>
                </a:solidFill>
              </a:rPr>
              <a:t>Change in urination and bowel habits  </a:t>
            </a:r>
          </a:p>
          <a:p>
            <a:pPr algn="just">
              <a:lnSpc>
                <a:spcPct val="170000"/>
              </a:lnSpc>
            </a:pPr>
            <a:r>
              <a:rPr lang="en-US" sz="1800" dirty="0">
                <a:solidFill>
                  <a:schemeClr val="bg1"/>
                </a:solidFill>
              </a:rPr>
              <a:t>Developmental history </a:t>
            </a:r>
          </a:p>
        </p:txBody>
      </p:sp>
      <p:sp>
        <p:nvSpPr>
          <p:cNvPr id="3" name="Title 2"/>
          <p:cNvSpPr>
            <a:spLocks noGrp="1"/>
          </p:cNvSpPr>
          <p:nvPr>
            <p:ph type="title"/>
          </p:nvPr>
        </p:nvSpPr>
        <p:spPr/>
        <p:txBody>
          <a:bodyPr/>
          <a:lstStyle/>
          <a:p>
            <a:pPr algn="ctr"/>
            <a:r>
              <a:rPr lang="en-US" dirty="0">
                <a:solidFill>
                  <a:srgbClr val="C00000"/>
                </a:solidFill>
              </a:rPr>
              <a:t>Clinical history</a:t>
            </a:r>
            <a:endParaRPr lang="fa-IR" dirty="0">
              <a:solidFill>
                <a:srgbClr val="C00000"/>
              </a:solidFill>
            </a:endParaRPr>
          </a:p>
        </p:txBody>
      </p:sp>
    </p:spTree>
    <p:extLst>
      <p:ext uri="{BB962C8B-B14F-4D97-AF65-F5344CB8AC3E}">
        <p14:creationId xmlns:p14="http://schemas.microsoft.com/office/powerpoint/2010/main" val="172511315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fontScale="47500" lnSpcReduction="20000"/>
          </a:bodyPr>
          <a:lstStyle/>
          <a:p>
            <a:pPr algn="just">
              <a:lnSpc>
                <a:spcPct val="170000"/>
              </a:lnSpc>
            </a:pPr>
            <a:r>
              <a:rPr lang="en-US" sz="4000" dirty="0">
                <a:solidFill>
                  <a:schemeClr val="bg1"/>
                </a:solidFill>
              </a:rPr>
              <a:t>Mental status change </a:t>
            </a:r>
          </a:p>
          <a:p>
            <a:pPr algn="just">
              <a:lnSpc>
                <a:spcPct val="170000"/>
              </a:lnSpc>
            </a:pPr>
            <a:r>
              <a:rPr lang="en-US" sz="4000" dirty="0">
                <a:solidFill>
                  <a:schemeClr val="bg1"/>
                </a:solidFill>
              </a:rPr>
              <a:t>Developmental history </a:t>
            </a:r>
          </a:p>
          <a:p>
            <a:pPr algn="just">
              <a:lnSpc>
                <a:spcPct val="170000"/>
              </a:lnSpc>
            </a:pPr>
            <a:r>
              <a:rPr lang="en-US" sz="4000" dirty="0">
                <a:solidFill>
                  <a:schemeClr val="bg1"/>
                </a:solidFill>
              </a:rPr>
              <a:t>History of seizure</a:t>
            </a:r>
          </a:p>
          <a:p>
            <a:pPr algn="just">
              <a:lnSpc>
                <a:spcPct val="170000"/>
              </a:lnSpc>
            </a:pPr>
            <a:r>
              <a:rPr lang="en-US" sz="4000" dirty="0">
                <a:solidFill>
                  <a:schemeClr val="bg1"/>
                </a:solidFill>
              </a:rPr>
              <a:t>History of trauma</a:t>
            </a:r>
          </a:p>
          <a:p>
            <a:pPr algn="just">
              <a:lnSpc>
                <a:spcPct val="170000"/>
              </a:lnSpc>
            </a:pPr>
            <a:r>
              <a:rPr lang="en-US" sz="4000" dirty="0">
                <a:solidFill>
                  <a:schemeClr val="bg1"/>
                </a:solidFill>
              </a:rPr>
              <a:t>History of vaccination </a:t>
            </a:r>
          </a:p>
          <a:p>
            <a:pPr algn="just">
              <a:lnSpc>
                <a:spcPct val="170000"/>
              </a:lnSpc>
            </a:pPr>
            <a:r>
              <a:rPr lang="en-US" sz="4000" dirty="0">
                <a:solidFill>
                  <a:schemeClr val="bg1"/>
                </a:solidFill>
              </a:rPr>
              <a:t> Drug and toxin exposure</a:t>
            </a:r>
          </a:p>
          <a:p>
            <a:pPr algn="just">
              <a:lnSpc>
                <a:spcPct val="170000"/>
              </a:lnSpc>
            </a:pPr>
            <a:r>
              <a:rPr lang="en-US" sz="4000" dirty="0">
                <a:solidFill>
                  <a:schemeClr val="bg1"/>
                </a:solidFill>
              </a:rPr>
              <a:t>Family history </a:t>
            </a:r>
          </a:p>
          <a:p>
            <a:pPr algn="just">
              <a:lnSpc>
                <a:spcPct val="170000"/>
              </a:lnSpc>
            </a:pPr>
            <a:r>
              <a:rPr lang="en-US" sz="4000" dirty="0">
                <a:solidFill>
                  <a:schemeClr val="bg1"/>
                </a:solidFill>
              </a:rPr>
              <a:t>Recent specific diet (shellfish ,canned food )</a:t>
            </a:r>
          </a:p>
          <a:p>
            <a:pPr algn="just">
              <a:lnSpc>
                <a:spcPct val="170000"/>
              </a:lnSpc>
            </a:pPr>
            <a:r>
              <a:rPr lang="en-US" sz="4000" dirty="0">
                <a:solidFill>
                  <a:schemeClr val="bg1"/>
                </a:solidFill>
              </a:rPr>
              <a:t>Contact with pets and other animal </a:t>
            </a:r>
          </a:p>
          <a:p>
            <a:pPr algn="just">
              <a:lnSpc>
                <a:spcPct val="170000"/>
              </a:lnSpc>
            </a:pPr>
            <a:r>
              <a:rPr lang="en-US" sz="4000" dirty="0">
                <a:solidFill>
                  <a:schemeClr val="bg1"/>
                </a:solidFill>
              </a:rPr>
              <a:t>Psychosocial history recent stress, interaction with peers, death</a:t>
            </a:r>
          </a:p>
          <a:p>
            <a:endParaRPr lang="fa-IR" dirty="0"/>
          </a:p>
        </p:txBody>
      </p:sp>
      <p:sp>
        <p:nvSpPr>
          <p:cNvPr id="3" name="Title 2"/>
          <p:cNvSpPr>
            <a:spLocks noGrp="1"/>
          </p:cNvSpPr>
          <p:nvPr>
            <p:ph type="title"/>
          </p:nvPr>
        </p:nvSpPr>
        <p:spPr>
          <a:xfrm>
            <a:off x="457200" y="-152400"/>
            <a:ext cx="8229600" cy="1219200"/>
          </a:xfrm>
        </p:spPr>
        <p:txBody>
          <a:bodyPr/>
          <a:lstStyle/>
          <a:p>
            <a:pPr algn="ctr"/>
            <a:r>
              <a:rPr lang="en-US" i="1" dirty="0">
                <a:solidFill>
                  <a:srgbClr val="C00000"/>
                </a:solidFill>
              </a:rPr>
              <a:t>History  continue </a:t>
            </a:r>
            <a:endParaRPr lang="fa-IR" i="1" dirty="0">
              <a:solidFill>
                <a:srgbClr val="C00000"/>
              </a:solidFill>
            </a:endParaRPr>
          </a:p>
        </p:txBody>
      </p:sp>
    </p:spTree>
    <p:extLst>
      <p:ext uri="{BB962C8B-B14F-4D97-AF65-F5344CB8AC3E}">
        <p14:creationId xmlns:p14="http://schemas.microsoft.com/office/powerpoint/2010/main" val="79235963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8229600" cy="4572000"/>
          </a:xfrm>
        </p:spPr>
        <p:txBody>
          <a:bodyPr>
            <a:noAutofit/>
          </a:bodyPr>
          <a:lstStyle/>
          <a:p>
            <a:r>
              <a:rPr lang="en-US" sz="2000" dirty="0">
                <a:solidFill>
                  <a:schemeClr val="bg1"/>
                </a:solidFill>
              </a:rPr>
              <a:t>Vital signs </a:t>
            </a:r>
          </a:p>
          <a:p>
            <a:r>
              <a:rPr lang="en-US" sz="2000" dirty="0">
                <a:solidFill>
                  <a:schemeClr val="bg1"/>
                </a:solidFill>
              </a:rPr>
              <a:t>Head circumferences</a:t>
            </a:r>
          </a:p>
          <a:p>
            <a:r>
              <a:rPr lang="en-US" sz="2000" dirty="0">
                <a:solidFill>
                  <a:schemeClr val="bg1"/>
                </a:solidFill>
              </a:rPr>
              <a:t>Growth parameter </a:t>
            </a:r>
          </a:p>
          <a:p>
            <a:r>
              <a:rPr lang="en-US" sz="2000" dirty="0">
                <a:solidFill>
                  <a:schemeClr val="bg1"/>
                </a:solidFill>
              </a:rPr>
              <a:t>Body symmetry</a:t>
            </a:r>
          </a:p>
          <a:p>
            <a:r>
              <a:rPr lang="en-US" sz="2000" dirty="0">
                <a:solidFill>
                  <a:schemeClr val="bg1"/>
                </a:solidFill>
              </a:rPr>
              <a:t>Nuchal rigidity and meningeal signs </a:t>
            </a:r>
          </a:p>
          <a:p>
            <a:r>
              <a:rPr lang="en-US" sz="2000" dirty="0">
                <a:solidFill>
                  <a:schemeClr val="bg1"/>
                </a:solidFill>
              </a:rPr>
              <a:t>Mental status </a:t>
            </a:r>
          </a:p>
          <a:p>
            <a:r>
              <a:rPr lang="en-US" sz="2000" dirty="0">
                <a:solidFill>
                  <a:schemeClr val="bg1"/>
                </a:solidFill>
              </a:rPr>
              <a:t>Cardiovascular and respiratory systems and abdominal exam</a:t>
            </a:r>
          </a:p>
          <a:p>
            <a:r>
              <a:rPr lang="en-US" sz="2000" dirty="0">
                <a:solidFill>
                  <a:schemeClr val="bg1"/>
                </a:solidFill>
              </a:rPr>
              <a:t>Cranial nerve exam </a:t>
            </a:r>
          </a:p>
          <a:p>
            <a:r>
              <a:rPr lang="en-US" sz="2000" dirty="0">
                <a:solidFill>
                  <a:schemeClr val="bg1"/>
                </a:solidFill>
              </a:rPr>
              <a:t>Motor </a:t>
            </a:r>
          </a:p>
          <a:p>
            <a:r>
              <a:rPr lang="en-US" sz="2000" dirty="0">
                <a:solidFill>
                  <a:schemeClr val="bg1"/>
                </a:solidFill>
              </a:rPr>
              <a:t>Sensory </a:t>
            </a:r>
          </a:p>
          <a:p>
            <a:r>
              <a:rPr lang="en-US" sz="2000" dirty="0">
                <a:solidFill>
                  <a:schemeClr val="bg1"/>
                </a:solidFill>
              </a:rPr>
              <a:t>Coordination </a:t>
            </a:r>
          </a:p>
          <a:p>
            <a:r>
              <a:rPr lang="en-US" sz="2000" dirty="0">
                <a:solidFill>
                  <a:schemeClr val="bg1"/>
                </a:solidFill>
              </a:rPr>
              <a:t>Gait</a:t>
            </a:r>
          </a:p>
          <a:p>
            <a:r>
              <a:rPr lang="en-US" sz="2000" dirty="0">
                <a:solidFill>
                  <a:schemeClr val="bg1"/>
                </a:solidFill>
              </a:rPr>
              <a:t>DTR and plantar reflex</a:t>
            </a:r>
          </a:p>
          <a:p>
            <a:r>
              <a:rPr lang="en-US" sz="2000" dirty="0">
                <a:solidFill>
                  <a:schemeClr val="bg1"/>
                </a:solidFill>
              </a:rPr>
              <a:t>Sign of chronic muscle disease (muscle atrophy ,fasciculation ,</a:t>
            </a:r>
            <a:r>
              <a:rPr lang="en-US" sz="2000" dirty="0" err="1">
                <a:solidFill>
                  <a:schemeClr val="bg1"/>
                </a:solidFill>
              </a:rPr>
              <a:t>gowers</a:t>
            </a:r>
            <a:r>
              <a:rPr lang="en-US" sz="2000" dirty="0">
                <a:solidFill>
                  <a:schemeClr val="bg1"/>
                </a:solidFill>
              </a:rPr>
              <a:t> sign)   </a:t>
            </a:r>
          </a:p>
          <a:p>
            <a:endParaRPr lang="fa-IR" sz="2000" dirty="0">
              <a:solidFill>
                <a:schemeClr val="bg1"/>
              </a:solidFill>
            </a:endParaRPr>
          </a:p>
        </p:txBody>
      </p:sp>
      <p:sp>
        <p:nvSpPr>
          <p:cNvPr id="3" name="Title 2"/>
          <p:cNvSpPr>
            <a:spLocks noGrp="1"/>
          </p:cNvSpPr>
          <p:nvPr>
            <p:ph type="title"/>
          </p:nvPr>
        </p:nvSpPr>
        <p:spPr>
          <a:xfrm>
            <a:off x="457200" y="304800"/>
            <a:ext cx="8229600" cy="685800"/>
          </a:xfrm>
        </p:spPr>
        <p:txBody>
          <a:bodyPr>
            <a:normAutofit fontScale="90000"/>
          </a:bodyPr>
          <a:lstStyle/>
          <a:p>
            <a:pPr algn="ctr"/>
            <a:r>
              <a:rPr lang="en-US" b="1" i="1" dirty="0">
                <a:solidFill>
                  <a:srgbClr val="C00000"/>
                </a:solidFill>
              </a:rPr>
              <a:t>Physical and neurological exam</a:t>
            </a:r>
            <a:endParaRPr lang="fa-IR" b="1" i="1" dirty="0">
              <a:solidFill>
                <a:srgbClr val="C00000"/>
              </a:solidFill>
            </a:endParaRPr>
          </a:p>
        </p:txBody>
      </p:sp>
    </p:spTree>
    <p:extLst>
      <p:ext uri="{BB962C8B-B14F-4D97-AF65-F5344CB8AC3E}">
        <p14:creationId xmlns:p14="http://schemas.microsoft.com/office/powerpoint/2010/main" val="112134264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72000"/>
          </a:xfrm>
        </p:spPr>
        <p:txBody>
          <a:bodyPr>
            <a:noAutofit/>
          </a:bodyPr>
          <a:lstStyle/>
          <a:p>
            <a:pPr marL="0" indent="0">
              <a:buNone/>
            </a:pPr>
            <a:r>
              <a:rPr lang="en-US" sz="1800" dirty="0">
                <a:solidFill>
                  <a:schemeClr val="bg1"/>
                </a:solidFill>
              </a:rPr>
              <a:t>Upper motor Neuron</a:t>
            </a:r>
          </a:p>
          <a:p>
            <a:pPr marL="365760" lvl="1" indent="0">
              <a:buNone/>
            </a:pPr>
            <a:r>
              <a:rPr lang="en-US" sz="1600" dirty="0">
                <a:solidFill>
                  <a:schemeClr val="bg1"/>
                </a:solidFill>
              </a:rPr>
              <a:t>Encephalitis</a:t>
            </a:r>
          </a:p>
          <a:p>
            <a:pPr marL="365760" lvl="1" indent="0">
              <a:buNone/>
            </a:pPr>
            <a:r>
              <a:rPr lang="en-US" sz="1600" dirty="0">
                <a:solidFill>
                  <a:schemeClr val="bg1"/>
                </a:solidFill>
              </a:rPr>
              <a:t>Encephalomyelitis</a:t>
            </a:r>
          </a:p>
          <a:p>
            <a:pPr marL="365760" lvl="1" indent="0">
              <a:buNone/>
            </a:pPr>
            <a:r>
              <a:rPr lang="en-US" sz="1600" dirty="0">
                <a:solidFill>
                  <a:schemeClr val="bg1"/>
                </a:solidFill>
              </a:rPr>
              <a:t>Multiple sclerosis </a:t>
            </a:r>
          </a:p>
          <a:p>
            <a:pPr marL="365760" lvl="1" indent="0">
              <a:buNone/>
            </a:pPr>
            <a:r>
              <a:rPr lang="en-US" sz="1600" dirty="0">
                <a:solidFill>
                  <a:schemeClr val="bg1"/>
                </a:solidFill>
              </a:rPr>
              <a:t>Brainstem encephalitis</a:t>
            </a:r>
          </a:p>
          <a:p>
            <a:pPr marL="365760" lvl="1" indent="0">
              <a:buNone/>
            </a:pPr>
            <a:r>
              <a:rPr lang="en-US" sz="1600" dirty="0">
                <a:solidFill>
                  <a:schemeClr val="bg1"/>
                </a:solidFill>
              </a:rPr>
              <a:t>Transverse myelopathy</a:t>
            </a:r>
          </a:p>
          <a:p>
            <a:pPr marL="365760" lvl="1" indent="0">
              <a:buNone/>
            </a:pPr>
            <a:r>
              <a:rPr lang="en-US" sz="1600" dirty="0" err="1">
                <a:solidFill>
                  <a:schemeClr val="bg1"/>
                </a:solidFill>
              </a:rPr>
              <a:t>Postinfectious</a:t>
            </a:r>
            <a:r>
              <a:rPr lang="en-US" sz="1600" dirty="0">
                <a:solidFill>
                  <a:schemeClr val="bg1"/>
                </a:solidFill>
              </a:rPr>
              <a:t> myelitis (demyelinating)</a:t>
            </a:r>
          </a:p>
          <a:p>
            <a:pPr marL="365760" lvl="1" indent="0">
              <a:buNone/>
            </a:pPr>
            <a:r>
              <a:rPr lang="en-US" sz="1600" dirty="0" err="1">
                <a:solidFill>
                  <a:schemeClr val="bg1"/>
                </a:solidFill>
              </a:rPr>
              <a:t>Neuromyelitis</a:t>
            </a:r>
            <a:r>
              <a:rPr lang="en-US" sz="1600" dirty="0">
                <a:solidFill>
                  <a:schemeClr val="bg1"/>
                </a:solidFill>
              </a:rPr>
              <a:t> </a:t>
            </a:r>
            <a:r>
              <a:rPr lang="en-US" sz="1600" dirty="0" err="1">
                <a:solidFill>
                  <a:schemeClr val="bg1"/>
                </a:solidFill>
              </a:rPr>
              <a:t>optica</a:t>
            </a:r>
            <a:r>
              <a:rPr lang="en-US" sz="1600" dirty="0">
                <a:solidFill>
                  <a:schemeClr val="bg1"/>
                </a:solidFill>
              </a:rPr>
              <a:t> (</a:t>
            </a:r>
            <a:r>
              <a:rPr lang="en-US" sz="1600" dirty="0" err="1">
                <a:solidFill>
                  <a:schemeClr val="bg1"/>
                </a:solidFill>
              </a:rPr>
              <a:t>Devic’s</a:t>
            </a:r>
            <a:r>
              <a:rPr lang="en-US" sz="1600" dirty="0">
                <a:solidFill>
                  <a:schemeClr val="bg1"/>
                </a:solidFill>
              </a:rPr>
              <a:t> disease)</a:t>
            </a:r>
          </a:p>
          <a:p>
            <a:pPr marL="0" indent="0">
              <a:buNone/>
            </a:pPr>
            <a:r>
              <a:rPr lang="en-US" sz="1800" dirty="0">
                <a:solidFill>
                  <a:schemeClr val="bg1"/>
                </a:solidFill>
              </a:rPr>
              <a:t>Motor Unit</a:t>
            </a:r>
          </a:p>
          <a:p>
            <a:pPr marL="365760" lvl="1" indent="0">
              <a:buNone/>
            </a:pPr>
            <a:r>
              <a:rPr lang="en-US" sz="1600" dirty="0">
                <a:solidFill>
                  <a:schemeClr val="bg1"/>
                </a:solidFill>
              </a:rPr>
              <a:t>Lower motor neuron</a:t>
            </a:r>
          </a:p>
          <a:p>
            <a:pPr marL="777240" lvl="2" indent="0">
              <a:buNone/>
            </a:pPr>
            <a:r>
              <a:rPr lang="en-US" sz="1400" dirty="0" err="1">
                <a:solidFill>
                  <a:schemeClr val="bg1"/>
                </a:solidFill>
              </a:rPr>
              <a:t>Wildtype</a:t>
            </a:r>
            <a:r>
              <a:rPr lang="en-US" sz="1400" dirty="0">
                <a:solidFill>
                  <a:schemeClr val="bg1"/>
                </a:solidFill>
              </a:rPr>
              <a:t> / </a:t>
            </a:r>
            <a:r>
              <a:rPr lang="en-US" sz="1400" dirty="0" err="1">
                <a:solidFill>
                  <a:schemeClr val="bg1"/>
                </a:solidFill>
              </a:rPr>
              <a:t>Vaccinal</a:t>
            </a:r>
            <a:r>
              <a:rPr lang="en-US" sz="1400" dirty="0">
                <a:solidFill>
                  <a:schemeClr val="bg1"/>
                </a:solidFill>
              </a:rPr>
              <a:t> polio virus </a:t>
            </a:r>
          </a:p>
          <a:p>
            <a:pPr marL="777240" lvl="2" indent="0">
              <a:buNone/>
            </a:pPr>
            <a:r>
              <a:rPr lang="en-US" sz="1400" dirty="0">
                <a:solidFill>
                  <a:schemeClr val="bg1"/>
                </a:solidFill>
              </a:rPr>
              <a:t>EV 71 ,West Nile Virus, EV 68</a:t>
            </a:r>
          </a:p>
          <a:p>
            <a:pPr marL="365760" lvl="1" indent="0">
              <a:buNone/>
            </a:pPr>
            <a:r>
              <a:rPr lang="en-US" sz="1600" dirty="0">
                <a:solidFill>
                  <a:schemeClr val="bg1"/>
                </a:solidFill>
              </a:rPr>
              <a:t>Peripheral nerve</a:t>
            </a:r>
          </a:p>
          <a:p>
            <a:pPr marL="777240" lvl="2" indent="0">
              <a:buNone/>
            </a:pPr>
            <a:r>
              <a:rPr lang="en-US" sz="1400" dirty="0" err="1">
                <a:solidFill>
                  <a:schemeClr val="bg1"/>
                </a:solidFill>
              </a:rPr>
              <a:t>Guillain</a:t>
            </a:r>
            <a:r>
              <a:rPr lang="en-US" sz="1400" dirty="0">
                <a:solidFill>
                  <a:schemeClr val="bg1"/>
                </a:solidFill>
              </a:rPr>
              <a:t> </a:t>
            </a:r>
            <a:r>
              <a:rPr lang="en-US" sz="1400" dirty="0" err="1">
                <a:solidFill>
                  <a:schemeClr val="bg1"/>
                </a:solidFill>
              </a:rPr>
              <a:t>Barré</a:t>
            </a:r>
            <a:r>
              <a:rPr lang="en-US" sz="1400" dirty="0">
                <a:solidFill>
                  <a:schemeClr val="bg1"/>
                </a:solidFill>
              </a:rPr>
              <a:t> syndrome and variants</a:t>
            </a:r>
          </a:p>
          <a:p>
            <a:pPr marL="777240" lvl="2" indent="0">
              <a:buNone/>
            </a:pPr>
            <a:r>
              <a:rPr lang="en-US" sz="1400" dirty="0" err="1">
                <a:solidFill>
                  <a:schemeClr val="bg1"/>
                </a:solidFill>
              </a:rPr>
              <a:t>Porphyric</a:t>
            </a:r>
            <a:r>
              <a:rPr lang="en-US" sz="1400" dirty="0">
                <a:solidFill>
                  <a:schemeClr val="bg1"/>
                </a:solidFill>
              </a:rPr>
              <a:t> neuropathy</a:t>
            </a:r>
          </a:p>
          <a:p>
            <a:pPr marL="777240" lvl="2" indent="0">
              <a:buNone/>
            </a:pPr>
            <a:r>
              <a:rPr lang="en-US" sz="1400" dirty="0">
                <a:solidFill>
                  <a:schemeClr val="bg1"/>
                </a:solidFill>
              </a:rPr>
              <a:t>Diphtheritic neuropathy</a:t>
            </a:r>
          </a:p>
          <a:p>
            <a:pPr marL="777240" lvl="2" indent="0">
              <a:buNone/>
            </a:pPr>
            <a:r>
              <a:rPr lang="en-US" sz="1400" dirty="0">
                <a:solidFill>
                  <a:schemeClr val="bg1"/>
                </a:solidFill>
              </a:rPr>
              <a:t>Heavy-metal poisoning</a:t>
            </a:r>
          </a:p>
          <a:p>
            <a:pPr marL="777240" lvl="2" indent="0">
              <a:buNone/>
            </a:pPr>
            <a:r>
              <a:rPr lang="en-US" sz="1400" dirty="0">
                <a:solidFill>
                  <a:schemeClr val="bg1"/>
                </a:solidFill>
              </a:rPr>
              <a:t>Paralytic shellfish poisoning</a:t>
            </a:r>
          </a:p>
          <a:p>
            <a:pPr marL="777240" lvl="2" indent="0">
              <a:buNone/>
            </a:pPr>
            <a:r>
              <a:rPr lang="en-US" sz="1400" dirty="0">
                <a:solidFill>
                  <a:schemeClr val="bg1"/>
                </a:solidFill>
              </a:rPr>
              <a:t>Tick paralysis</a:t>
            </a:r>
          </a:p>
          <a:p>
            <a:pPr marL="777240" lvl="2" indent="0">
              <a:buNone/>
            </a:pPr>
            <a:endParaRPr lang="fa-IR" sz="1400" dirty="0"/>
          </a:p>
        </p:txBody>
      </p:sp>
      <p:sp>
        <p:nvSpPr>
          <p:cNvPr id="3" name="Title 2"/>
          <p:cNvSpPr>
            <a:spLocks noGrp="1"/>
          </p:cNvSpPr>
          <p:nvPr>
            <p:ph type="title"/>
          </p:nvPr>
        </p:nvSpPr>
        <p:spPr>
          <a:xfrm>
            <a:off x="457200" y="304800"/>
            <a:ext cx="8229600" cy="685800"/>
          </a:xfrm>
        </p:spPr>
        <p:txBody>
          <a:bodyPr>
            <a:normAutofit fontScale="90000"/>
          </a:bodyPr>
          <a:lstStyle/>
          <a:p>
            <a:pPr algn="ctr"/>
            <a:r>
              <a:rPr lang="en-US" b="1" i="1" dirty="0">
                <a:solidFill>
                  <a:srgbClr val="C00000"/>
                </a:solidFill>
              </a:rPr>
              <a:t>Causes of acute muscular weakness</a:t>
            </a:r>
            <a:endParaRPr lang="fa-IR" b="1" i="1" dirty="0">
              <a:solidFill>
                <a:srgbClr val="C00000"/>
              </a:solidFill>
            </a:endParaRPr>
          </a:p>
        </p:txBody>
      </p:sp>
    </p:spTree>
    <p:extLst>
      <p:ext uri="{BB962C8B-B14F-4D97-AF65-F5344CB8AC3E}">
        <p14:creationId xmlns:p14="http://schemas.microsoft.com/office/powerpoint/2010/main" val="1554501702"/>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987</TotalTime>
  <Words>1678</Words>
  <Application>Microsoft Office PowerPoint</Application>
  <PresentationFormat>On-screen Show (4:3)</PresentationFormat>
  <Paragraphs>279</Paragraphs>
  <Slides>45</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45</vt:i4>
      </vt:variant>
    </vt:vector>
  </HeadingPairs>
  <TitlesOfParts>
    <vt:vector size="57" baseType="lpstr">
      <vt:lpstr>Arial</vt:lpstr>
      <vt:lpstr>Calibri</vt:lpstr>
      <vt:lpstr>Calibri Light</vt:lpstr>
      <vt:lpstr>Constantia</vt:lpstr>
      <vt:lpstr>Edwardian Script ITC</vt:lpstr>
      <vt:lpstr>Symbol</vt:lpstr>
      <vt:lpstr>Times</vt:lpstr>
      <vt:lpstr>Times New Roman</vt:lpstr>
      <vt:lpstr>Wingdings</vt:lpstr>
      <vt:lpstr>Wingdings 2</vt:lpstr>
      <vt:lpstr>Paper</vt:lpstr>
      <vt:lpstr>Office Theme</vt:lpstr>
      <vt:lpstr>PowerPoint Presentation</vt:lpstr>
      <vt:lpstr>PowerPoint Presentation</vt:lpstr>
      <vt:lpstr>Approach to a Child with Acute Flaccid Paralysis </vt:lpstr>
      <vt:lpstr>Acute Muscular Weakness in children</vt:lpstr>
      <vt:lpstr>PowerPoint Presentation</vt:lpstr>
      <vt:lpstr>Clinical history</vt:lpstr>
      <vt:lpstr>History  continue </vt:lpstr>
      <vt:lpstr>Physical and neurological exam</vt:lpstr>
      <vt:lpstr>Causes of acute muscular weakness</vt:lpstr>
      <vt:lpstr>Cause continue </vt:lpstr>
      <vt:lpstr>Upper motor neuron signs </vt:lpstr>
      <vt:lpstr>Lower motor neuron </vt:lpstr>
      <vt:lpstr>PowerPoint Presentation</vt:lpstr>
      <vt:lpstr>Most common cause </vt:lpstr>
      <vt:lpstr>Case </vt:lpstr>
      <vt:lpstr>Guillain barre  syndrome</vt:lpstr>
      <vt:lpstr>   Diagnosis &amp;Treatment of GBS </vt:lpstr>
      <vt:lpstr>Case</vt:lpstr>
      <vt:lpstr>Transverse myelitis  (ATM)</vt:lpstr>
      <vt:lpstr>PowerPoint Presentation</vt:lpstr>
      <vt:lpstr>Diagnosis &amp;Treatment  of ATM </vt:lpstr>
      <vt:lpstr>Acute dissemination encephalomyelitis (ADEM)</vt:lpstr>
      <vt:lpstr>Diagnosis of ADEM </vt:lpstr>
      <vt:lpstr>Acute disseminated encephalomyelitis </vt:lpstr>
      <vt:lpstr>Case</vt:lpstr>
      <vt:lpstr>Acute viral myositis </vt:lpstr>
      <vt:lpstr>Case</vt:lpstr>
      <vt:lpstr>Myasthenia gravis </vt:lpstr>
      <vt:lpstr>PowerPoint Presentation</vt:lpstr>
      <vt:lpstr>Spinal cord tumor  &amp; infarct </vt:lpstr>
      <vt:lpstr>Case</vt:lpstr>
      <vt:lpstr>Polio and polio like illness </vt:lpstr>
      <vt:lpstr>PowerPoint Presentation</vt:lpstr>
      <vt:lpstr>Stroke </vt:lpstr>
      <vt:lpstr>Stroke </vt:lpstr>
      <vt:lpstr>Botulism </vt:lpstr>
      <vt:lpstr>Diagnosis &amp;Treatment of Botulism</vt:lpstr>
      <vt:lpstr>Familial periodic paralysis </vt:lpstr>
      <vt:lpstr>Acute peripheral neuropathy </vt:lpstr>
      <vt:lpstr>Polymyositis /dermatomyositis </vt:lpstr>
      <vt:lpstr>PowerPoint Presentation</vt:lpstr>
      <vt:lpstr>Critical illness myopathy and neuropathy </vt:lpstr>
      <vt:lpstr>Psychogenic or functional muscle weakness </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Imanieh</dc:creator>
  <cp:lastModifiedBy>user</cp:lastModifiedBy>
  <cp:revision>110</cp:revision>
  <dcterms:created xsi:type="dcterms:W3CDTF">2010-04-13T14:44:03Z</dcterms:created>
  <dcterms:modified xsi:type="dcterms:W3CDTF">2021-06-21T06:27:53Z</dcterms:modified>
</cp:coreProperties>
</file>