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273" r:id="rId2"/>
    <p:sldId id="272" r:id="rId3"/>
    <p:sldId id="274" r:id="rId4"/>
    <p:sldId id="261" r:id="rId5"/>
    <p:sldId id="298" r:id="rId6"/>
    <p:sldId id="299" r:id="rId7"/>
    <p:sldId id="301" r:id="rId8"/>
    <p:sldId id="300" r:id="rId9"/>
    <p:sldId id="262" r:id="rId10"/>
    <p:sldId id="275" r:id="rId11"/>
    <p:sldId id="276" r:id="rId12"/>
    <p:sldId id="277" r:id="rId13"/>
    <p:sldId id="259" r:id="rId14"/>
    <p:sldId id="263" r:id="rId15"/>
    <p:sldId id="264" r:id="rId16"/>
    <p:sldId id="265" r:id="rId17"/>
    <p:sldId id="266" r:id="rId18"/>
    <p:sldId id="267" r:id="rId19"/>
    <p:sldId id="278" r:id="rId20"/>
    <p:sldId id="279" r:id="rId21"/>
    <p:sldId id="280" r:id="rId22"/>
    <p:sldId id="284" r:id="rId23"/>
    <p:sldId id="285" r:id="rId24"/>
    <p:sldId id="286" r:id="rId25"/>
    <p:sldId id="287" r:id="rId26"/>
    <p:sldId id="290" r:id="rId27"/>
    <p:sldId id="296" r:id="rId28"/>
    <p:sldId id="291" r:id="rId29"/>
    <p:sldId id="292" r:id="rId30"/>
    <p:sldId id="297" r:id="rId31"/>
    <p:sldId id="293" r:id="rId32"/>
    <p:sldId id="294" r:id="rId33"/>
    <p:sldId id="295" r:id="rId34"/>
    <p:sldId id="268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9EFF29"/>
    <a:srgbClr val="C80064"/>
    <a:srgbClr val="C33A1F"/>
    <a:srgbClr val="0000CC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2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03" y="1784556"/>
            <a:ext cx="82296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328" y="3694468"/>
            <a:ext cx="82296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44A9-12ED-4F46-BE11-8F722DD706D4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695B-8B7B-4CCC-8BA9-E3AC3E0DB739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9504-A7CB-41D1-8E54-7E006DF5B6D9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998-0EBC-44A6-A7E0-BE763E797059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12606"/>
            <a:ext cx="8246070" cy="34658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94F1-06FF-40B8-BEEE-9CC2CBF2CEB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B2D1-6F7F-49AD-AAD1-63FBB2C3ECAF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555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279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555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279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6D4-DEDF-4657-BF9A-305B0F58B334}" type="datetime1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D009-ABFB-42AB-8C01-BFDB909C4230}" type="datetime1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F5C8-5CDE-4C79-A5F6-F9C4D50D6A11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079-6216-4E80-8242-3A092CF92C2E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397E-0171-4E97-BC74-184807297D82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/>
        </p:blipFill>
        <p:spPr>
          <a:xfrm>
            <a:off x="0" y="0"/>
            <a:ext cx="9143999" cy="5143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Regardless of the etiology and type, SE represents a </a:t>
            </a:r>
            <a:r>
              <a:rPr lang="en-US" dirty="0" err="1" smtClean="0"/>
              <a:t>lifethreatening</a:t>
            </a:r>
            <a:r>
              <a:rPr lang="en-US" dirty="0"/>
              <a:t> </a:t>
            </a:r>
            <a:r>
              <a:rPr lang="en-US" dirty="0" smtClean="0"/>
              <a:t>emergency </a:t>
            </a:r>
            <a:r>
              <a:rPr lang="en-US" dirty="0"/>
              <a:t>that should be managed </a:t>
            </a:r>
            <a:r>
              <a:rPr lang="en-US" dirty="0" smtClean="0"/>
              <a:t>rapidly</a:t>
            </a:r>
          </a:p>
          <a:p>
            <a:r>
              <a:rPr lang="en-US" dirty="0" smtClean="0"/>
              <a:t>Generalized</a:t>
            </a:r>
            <a:r>
              <a:rPr lang="en-US" dirty="0"/>
              <a:t> </a:t>
            </a:r>
            <a:r>
              <a:rPr lang="en-US" dirty="0" smtClean="0"/>
              <a:t>tonic-</a:t>
            </a:r>
            <a:r>
              <a:rPr lang="en-US" dirty="0" err="1" smtClean="0"/>
              <a:t>clonic</a:t>
            </a:r>
            <a:r>
              <a:rPr lang="en-US" dirty="0" smtClean="0"/>
              <a:t> </a:t>
            </a:r>
            <a:r>
              <a:rPr lang="en-US" dirty="0"/>
              <a:t>SE is associated with intense </a:t>
            </a:r>
            <a:r>
              <a:rPr lang="en-US" dirty="0" smtClean="0"/>
              <a:t>muscle activity </a:t>
            </a:r>
            <a:r>
              <a:rPr lang="en-US" dirty="0"/>
              <a:t>with the consequent metabolic and </a:t>
            </a:r>
            <a:r>
              <a:rPr lang="en-US" dirty="0" smtClean="0"/>
              <a:t>cardiovascular demands</a:t>
            </a:r>
          </a:p>
          <a:p>
            <a:r>
              <a:rPr lang="en-US" dirty="0" smtClean="0"/>
              <a:t> Focal </a:t>
            </a:r>
            <a:r>
              <a:rPr lang="en-US" dirty="0"/>
              <a:t>seizures are </a:t>
            </a:r>
            <a:r>
              <a:rPr lang="en-US" dirty="0" smtClean="0"/>
              <a:t>associated with </a:t>
            </a:r>
            <a:r>
              <a:rPr lang="en-US" dirty="0"/>
              <a:t>less metabolic demands but are equally harmful </a:t>
            </a:r>
            <a:r>
              <a:rPr lang="en-US" dirty="0" smtClean="0"/>
              <a:t>to the </a:t>
            </a:r>
            <a:r>
              <a:rPr lang="en-US" dirty="0"/>
              <a:t>brain if sustained in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initial therapy for SE </a:t>
            </a:r>
            <a:r>
              <a:rPr lang="en-US" dirty="0" smtClean="0"/>
              <a:t>includes: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aintenance of adequate </a:t>
            </a:r>
            <a:r>
              <a:rPr lang="en-US" dirty="0"/>
              <a:t>brain oxygenation and cardiorespiratory </a:t>
            </a:r>
            <a:r>
              <a:rPr lang="en-US" dirty="0" smtClean="0"/>
              <a:t>function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Identification </a:t>
            </a:r>
            <a:r>
              <a:rPr lang="en-US" dirty="0"/>
              <a:t>and correction of seizure triggers such as </a:t>
            </a:r>
            <a:r>
              <a:rPr lang="en-US" dirty="0" smtClean="0"/>
              <a:t>hypoglycemia, electrolyte </a:t>
            </a:r>
            <a:r>
              <a:rPr lang="en-US" dirty="0"/>
              <a:t>imbalance, lowered drug levels, </a:t>
            </a:r>
            <a:r>
              <a:rPr lang="en-US" dirty="0" smtClean="0"/>
              <a:t>infection, and fever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</a:t>
            </a:r>
            <a:r>
              <a:rPr lang="en-US" dirty="0" smtClean="0"/>
              <a:t>revention </a:t>
            </a:r>
            <a:r>
              <a:rPr lang="en-US" dirty="0"/>
              <a:t>of systemic </a:t>
            </a: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 TO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major determinants of prognosis in SE: </a:t>
            </a:r>
            <a:r>
              <a:rPr lang="en-US" dirty="0" smtClean="0"/>
              <a:t>age, etiology</a:t>
            </a:r>
            <a:r>
              <a:rPr lang="en-US" dirty="0"/>
              <a:t>, and SE </a:t>
            </a:r>
            <a:r>
              <a:rPr lang="en-US" dirty="0" smtClean="0"/>
              <a:t>duration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delay of more than 30 minutes in </a:t>
            </a:r>
            <a:r>
              <a:rPr lang="en-US" dirty="0" smtClean="0"/>
              <a:t>administering the </a:t>
            </a:r>
            <a:r>
              <a:rPr lang="en-US" dirty="0"/>
              <a:t>first </a:t>
            </a:r>
            <a:r>
              <a:rPr lang="en-US" dirty="0" err="1"/>
              <a:t>antiseizure</a:t>
            </a:r>
            <a:r>
              <a:rPr lang="en-US" dirty="0"/>
              <a:t> drug was associated with </a:t>
            </a:r>
            <a:r>
              <a:rPr lang="en-US" dirty="0" smtClean="0"/>
              <a:t>worse response </a:t>
            </a:r>
            <a:r>
              <a:rPr lang="en-US" dirty="0"/>
              <a:t>to </a:t>
            </a:r>
            <a:r>
              <a:rPr lang="en-US" dirty="0" smtClean="0"/>
              <a:t>treatment</a:t>
            </a:r>
          </a:p>
          <a:p>
            <a:r>
              <a:rPr lang="en-US" dirty="0"/>
              <a:t>A</a:t>
            </a:r>
            <a:r>
              <a:rPr lang="en-US" dirty="0" smtClean="0"/>
              <a:t>n early and </a:t>
            </a:r>
            <a:r>
              <a:rPr lang="en-US" dirty="0"/>
              <a:t>appropriate treatment may markedly reduce the </a:t>
            </a:r>
            <a:r>
              <a:rPr lang="en-US" dirty="0" smtClean="0"/>
              <a:t>duration and </a:t>
            </a:r>
            <a:r>
              <a:rPr lang="en-US" dirty="0"/>
              <a:t>improve patient outcomes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4400" b="1" dirty="0"/>
              <a:t>Status Epilepticus Guideline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Treatment Algorithm for Status Epilepticus for Children Older than Neonates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078F-5161-4A24-A448-B3FBBE3F1A86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396" y="2767927"/>
            <a:ext cx="2165477" cy="20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0-5 min (</a:t>
            </a:r>
            <a:r>
              <a:rPr lang="en-US" dirty="0"/>
              <a:t>S</a:t>
            </a:r>
            <a:r>
              <a:rPr lang="en-US" dirty="0" smtClean="0"/>
              <a:t>tabilization Phase)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5296" y="4767263"/>
            <a:ext cx="2895600" cy="273844"/>
          </a:xfrm>
        </p:spPr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69" y="1849347"/>
            <a:ext cx="9186169" cy="24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5-10 min (First Therapy Phase)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1886"/>
            <a:ext cx="9141335" cy="29770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8947"/>
            <a:ext cx="6942989" cy="3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10-30 min (Second Therapy Phase)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0" y="1479478"/>
            <a:ext cx="9045030" cy="18431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&gt;30 min (Third Therapy Phase)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84270"/>
            <a:ext cx="9144000" cy="24514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35714"/>
            <a:ext cx="6855742" cy="8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Should be Intubated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89319"/>
            <a:ext cx="9072081" cy="29579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47248"/>
            <a:ext cx="9012223" cy="58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253" y="1839074"/>
            <a:ext cx="8507665" cy="1429512"/>
          </a:xfrm>
        </p:spPr>
        <p:txBody>
          <a:bodyPr>
            <a:normAutofit/>
          </a:bodyPr>
          <a:lstStyle/>
          <a:p>
            <a:r>
              <a:rPr lang="en-US" sz="2800" b="1" dirty="0"/>
              <a:t>NEONATAL STATUS EPILEPTICUS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5" y="3753458"/>
            <a:ext cx="8192728" cy="7300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584A-EACC-458C-9778-F6A82A91D6D8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756" b="-1"/>
          <a:stretch/>
        </p:blipFill>
        <p:spPr>
          <a:xfrm>
            <a:off x="92467" y="1288689"/>
            <a:ext cx="4192358" cy="28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949" y="1895168"/>
            <a:ext cx="8192728" cy="1445337"/>
          </a:xfrm>
        </p:spPr>
        <p:txBody>
          <a:bodyPr>
            <a:normAutofit/>
          </a:bodyPr>
          <a:lstStyle/>
          <a:p>
            <a:r>
              <a:rPr lang="en-US" dirty="0" smtClean="0"/>
              <a:t>Status epilepticus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5" y="3753458"/>
            <a:ext cx="8192728" cy="7300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584A-EACC-458C-9778-F6A82A91D6D8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332" y="0"/>
            <a:ext cx="5548702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31" y="286449"/>
            <a:ext cx="8259098" cy="763526"/>
          </a:xfrm>
        </p:spPr>
        <p:txBody>
          <a:bodyPr>
            <a:normAutofit/>
          </a:bodyPr>
          <a:lstStyle/>
          <a:p>
            <a:r>
              <a:rPr lang="en-US" sz="3200" b="1" dirty="0"/>
              <a:t>NEONATAL STATUS EPILEPTICUS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neonatal seizures </a:t>
            </a:r>
            <a:r>
              <a:rPr lang="en-US" dirty="0" smtClean="0"/>
              <a:t>typically reflect </a:t>
            </a:r>
            <a:r>
              <a:rPr lang="en-US" dirty="0"/>
              <a:t>an underlying functional or structural lesion, the </a:t>
            </a:r>
            <a:r>
              <a:rPr lang="en-US" dirty="0" smtClean="0"/>
              <a:t>mortality and </a:t>
            </a:r>
            <a:r>
              <a:rPr lang="en-US" dirty="0"/>
              <a:t>morbidity burdens are typically higher than in </a:t>
            </a:r>
            <a:r>
              <a:rPr lang="en-US" dirty="0" smtClean="0"/>
              <a:t>older children</a:t>
            </a:r>
          </a:p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of neonatal seizures is </a:t>
            </a:r>
            <a:r>
              <a:rPr lang="en-US" dirty="0" smtClean="0"/>
              <a:t>challenging because </a:t>
            </a:r>
            <a:r>
              <a:rPr lang="en-US" dirty="0"/>
              <a:t>many repetitive neonatal movements do not have </a:t>
            </a:r>
            <a:r>
              <a:rPr lang="en-US" dirty="0" smtClean="0"/>
              <a:t>an ictal </a:t>
            </a:r>
            <a:r>
              <a:rPr lang="en-US" dirty="0"/>
              <a:t>EEG correlate and </a:t>
            </a:r>
            <a:r>
              <a:rPr lang="en-US" dirty="0" smtClean="0"/>
              <a:t>many electrographic seizures </a:t>
            </a:r>
            <a:r>
              <a:rPr lang="en-US" dirty="0"/>
              <a:t>do not have associated clinical manifestations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31" y="286449"/>
            <a:ext cx="8259098" cy="763526"/>
          </a:xfrm>
        </p:spPr>
        <p:txBody>
          <a:bodyPr>
            <a:normAutofit/>
          </a:bodyPr>
          <a:lstStyle/>
          <a:p>
            <a:r>
              <a:rPr lang="en-US" sz="3200" b="1" dirty="0"/>
              <a:t>NEONATAL STATUS EPILEPTICUS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ntiseizure</a:t>
            </a:r>
            <a:r>
              <a:rPr lang="en-US" dirty="0" smtClean="0"/>
              <a:t> medicines may </a:t>
            </a:r>
            <a:r>
              <a:rPr lang="en-US" dirty="0"/>
              <a:t>stop clinical seizures although seizures persist on EEG, </a:t>
            </a:r>
            <a:r>
              <a:rPr lang="en-US" dirty="0" smtClean="0"/>
              <a:t>a  phenomenon </a:t>
            </a:r>
            <a:r>
              <a:rPr lang="en-US" dirty="0"/>
              <a:t>termed </a:t>
            </a:r>
            <a:r>
              <a:rPr lang="en-US" dirty="0" smtClean="0">
                <a:solidFill>
                  <a:srgbClr val="00B0F0"/>
                </a:solidFill>
              </a:rPr>
              <a:t>“</a:t>
            </a:r>
            <a:r>
              <a:rPr lang="en-US" dirty="0" err="1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electroclinical</a:t>
            </a:r>
            <a:r>
              <a:rPr lang="en-US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uncoupling</a:t>
            </a:r>
            <a:r>
              <a:rPr lang="en-US" dirty="0" smtClean="0">
                <a:solidFill>
                  <a:srgbClr val="00B0F0"/>
                </a:solidFill>
              </a:rPr>
              <a:t>”</a:t>
            </a:r>
          </a:p>
          <a:p>
            <a:r>
              <a:rPr lang="en-US" dirty="0" smtClean="0"/>
              <a:t>Therefore clinical </a:t>
            </a:r>
            <a:r>
              <a:rPr lang="en-US" dirty="0"/>
              <a:t>observation alone may yield false positives (</a:t>
            </a:r>
            <a:r>
              <a:rPr lang="en-US" dirty="0" err="1" smtClean="0"/>
              <a:t>nonictal</a:t>
            </a:r>
            <a:r>
              <a:rPr lang="en-US" dirty="0"/>
              <a:t> </a:t>
            </a:r>
            <a:r>
              <a:rPr lang="en-US" dirty="0" smtClean="0"/>
              <a:t>movement </a:t>
            </a:r>
            <a:r>
              <a:rPr lang="en-US" dirty="0"/>
              <a:t>leads to administration and escalation of </a:t>
            </a:r>
            <a:r>
              <a:rPr lang="en-US" dirty="0" smtClean="0"/>
              <a:t>therapies) and </a:t>
            </a:r>
            <a:r>
              <a:rPr lang="en-US" dirty="0"/>
              <a:t>false negatives (EEG seizures go undetected and </a:t>
            </a:r>
            <a:r>
              <a:rPr lang="en-US" dirty="0" smtClean="0"/>
              <a:t>thus untreated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31" y="286449"/>
            <a:ext cx="8259098" cy="763526"/>
          </a:xfrm>
        </p:spPr>
        <p:txBody>
          <a:bodyPr>
            <a:normAutofit/>
          </a:bodyPr>
          <a:lstStyle/>
          <a:p>
            <a:r>
              <a:rPr lang="en-US" sz="3200" b="1" dirty="0"/>
              <a:t>NEONATAL STATUS EPILEPTICUS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/>
              <a:t>guideline of the </a:t>
            </a:r>
            <a:r>
              <a:rPr lang="en-US" dirty="0" smtClean="0"/>
              <a:t>American Clinical </a:t>
            </a:r>
            <a:r>
              <a:rPr lang="en-US" dirty="0"/>
              <a:t>Neurophysiology Society (ACNS</a:t>
            </a:r>
            <a:r>
              <a:rPr lang="en-US" dirty="0" smtClean="0"/>
              <a:t>): conventional video-EEG monitoring </a:t>
            </a:r>
            <a:r>
              <a:rPr lang="en-US" dirty="0"/>
              <a:t>is the gold standard for neonatal </a:t>
            </a:r>
            <a:r>
              <a:rPr lang="en-US" dirty="0" smtClean="0"/>
              <a:t>seizure</a:t>
            </a:r>
          </a:p>
          <a:p>
            <a:r>
              <a:rPr lang="en-US" dirty="0" smtClean="0"/>
              <a:t>The </a:t>
            </a:r>
            <a:r>
              <a:rPr lang="en-US" dirty="0"/>
              <a:t>definition of SE in newborns is not as </a:t>
            </a:r>
            <a:r>
              <a:rPr lang="en-US" dirty="0" smtClean="0"/>
              <a:t>straightforward as </a:t>
            </a:r>
            <a:r>
              <a:rPr lang="en-US" dirty="0"/>
              <a:t>in older children or </a:t>
            </a:r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31" y="286449"/>
            <a:ext cx="8259098" cy="763526"/>
          </a:xfrm>
        </p:spPr>
        <p:txBody>
          <a:bodyPr>
            <a:normAutofit/>
          </a:bodyPr>
          <a:lstStyle/>
          <a:p>
            <a:r>
              <a:rPr lang="en-US" sz="3200" b="1" dirty="0"/>
              <a:t>NEONATAL STATUS EPILEPTICUS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no consensus on the definition </a:t>
            </a:r>
            <a:r>
              <a:rPr lang="en-US" dirty="0" smtClean="0"/>
              <a:t>of SE </a:t>
            </a:r>
            <a:r>
              <a:rPr lang="en-US" dirty="0"/>
              <a:t>in newborns </a:t>
            </a:r>
            <a:r>
              <a:rPr lang="en-US" dirty="0" smtClean="0"/>
              <a:t>to be </a:t>
            </a:r>
            <a:r>
              <a:rPr lang="en-US" dirty="0"/>
              <a:t>present when more than 50% of a 1-hour EEG epoch </a:t>
            </a:r>
            <a:r>
              <a:rPr lang="en-US" dirty="0" smtClean="0"/>
              <a:t>contains seizures</a:t>
            </a:r>
            <a:r>
              <a:rPr lang="en-US" dirty="0"/>
              <a:t>, which may be a single continuous </a:t>
            </a:r>
            <a:r>
              <a:rPr lang="en-US" dirty="0" smtClean="0"/>
              <a:t>30-minute seizure </a:t>
            </a:r>
            <a:r>
              <a:rPr lang="en-US" dirty="0"/>
              <a:t>or a series of briefer seizures totaling 30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31" y="286449"/>
            <a:ext cx="8259098" cy="763526"/>
          </a:xfrm>
        </p:spPr>
        <p:txBody>
          <a:bodyPr>
            <a:normAutofit/>
          </a:bodyPr>
          <a:lstStyle/>
          <a:p>
            <a:r>
              <a:rPr lang="en-US" sz="3200" b="1" dirty="0"/>
              <a:t>NEONATAL STATUS EPILEPTICUS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Regardless of how SE is defined in newborns, a higher </a:t>
            </a:r>
            <a:r>
              <a:rPr lang="en-US" dirty="0" smtClean="0"/>
              <a:t>seizure burden </a:t>
            </a:r>
            <a:r>
              <a:rPr lang="en-US" dirty="0"/>
              <a:t>is associated with less favorable </a:t>
            </a:r>
            <a:r>
              <a:rPr lang="en-US" dirty="0" smtClean="0"/>
              <a:t>outcomes, even after controlling </a:t>
            </a:r>
            <a:r>
              <a:rPr lang="en-US" dirty="0"/>
              <a:t>for potential </a:t>
            </a:r>
            <a:r>
              <a:rPr lang="en-US" dirty="0" smtClean="0"/>
              <a:t>confounders </a:t>
            </a:r>
          </a:p>
          <a:p>
            <a:r>
              <a:rPr lang="en-US" dirty="0" smtClean="0"/>
              <a:t>Regarding </a:t>
            </a:r>
            <a:r>
              <a:rPr lang="en-US" dirty="0"/>
              <a:t>treatment </a:t>
            </a:r>
            <a:r>
              <a:rPr lang="en-US" dirty="0" smtClean="0"/>
              <a:t>of neonatal </a:t>
            </a:r>
            <a:r>
              <a:rPr lang="en-US" dirty="0"/>
              <a:t>seizures and neonatal SE,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phenobarbital and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phenytoin remain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preferred choices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9551" b="42421"/>
          <a:stretch/>
        </p:blipFill>
        <p:spPr>
          <a:xfrm>
            <a:off x="784260" y="101047"/>
            <a:ext cx="7571517" cy="50424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t="57073" r="3311" b="4321"/>
          <a:stretch/>
        </p:blipFill>
        <p:spPr>
          <a:xfrm>
            <a:off x="757395" y="87415"/>
            <a:ext cx="7846078" cy="4953692"/>
          </a:xfrm>
        </p:spPr>
      </p:pic>
    </p:spTree>
    <p:extLst>
      <p:ext uri="{BB962C8B-B14F-4D97-AF65-F5344CB8AC3E}">
        <p14:creationId xmlns:p14="http://schemas.microsoft.com/office/powerpoint/2010/main" val="24547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NONCONVULSIVE STATUS EPILEPTICUS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078F-5161-4A24-A448-B3FBBE3F1A86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NONCONVULSIVE STATUS EPILEPTICUS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NCSE </a:t>
            </a:r>
            <a:r>
              <a:rPr lang="en-US" dirty="0"/>
              <a:t>refers </a:t>
            </a:r>
            <a:r>
              <a:rPr lang="en-US" dirty="0" smtClean="0"/>
              <a:t>to prolonged </a:t>
            </a:r>
            <a:r>
              <a:rPr lang="en-US" dirty="0"/>
              <a:t>seizure activity in the absence of major motor </a:t>
            </a:r>
            <a:r>
              <a:rPr lang="en-US" dirty="0" smtClean="0"/>
              <a:t>signs or </a:t>
            </a:r>
            <a:r>
              <a:rPr lang="en-US" dirty="0"/>
              <a:t>to a change in behavior and/or mental processes </a:t>
            </a:r>
            <a:r>
              <a:rPr lang="en-US" dirty="0" smtClean="0"/>
              <a:t>from baseline </a:t>
            </a:r>
            <a:r>
              <a:rPr lang="en-US" dirty="0"/>
              <a:t>associated with continuous epileptiform </a:t>
            </a:r>
            <a:r>
              <a:rPr lang="en-US" dirty="0" smtClean="0"/>
              <a:t>discharges in </a:t>
            </a:r>
            <a:r>
              <a:rPr lang="en-US" dirty="0"/>
              <a:t>the </a:t>
            </a:r>
            <a:r>
              <a:rPr lang="en-US" dirty="0" smtClean="0"/>
              <a:t>EEG</a:t>
            </a:r>
          </a:p>
          <a:p>
            <a:r>
              <a:rPr lang="en-US" dirty="0" smtClean="0"/>
              <a:t>Patients </a:t>
            </a:r>
            <a:r>
              <a:rPr lang="en-US" dirty="0"/>
              <a:t>with developmental delay, recurrent </a:t>
            </a:r>
            <a:r>
              <a:rPr lang="en-US" dirty="0" smtClean="0"/>
              <a:t>seizures on </a:t>
            </a:r>
            <a:r>
              <a:rPr lang="en-US" dirty="0"/>
              <a:t>multiple medications, and/or critically ill patients </a:t>
            </a:r>
            <a:r>
              <a:rPr lang="en-US" dirty="0" smtClean="0"/>
              <a:t>are at </a:t>
            </a:r>
            <a:r>
              <a:rPr lang="en-US" dirty="0"/>
              <a:t>high risk for developing </a:t>
            </a:r>
            <a:r>
              <a:rPr lang="en-US" dirty="0" smtClean="0"/>
              <a:t>NCSE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classical </a:t>
            </a:r>
            <a:r>
              <a:rPr lang="en-US" dirty="0" smtClean="0"/>
              <a:t>definition: </a:t>
            </a:r>
            <a:r>
              <a:rPr lang="en-US" dirty="0"/>
              <a:t>SE </a:t>
            </a:r>
            <a:r>
              <a:rPr lang="en-US" dirty="0" smtClean="0"/>
              <a:t>requires that </a:t>
            </a:r>
            <a:r>
              <a:rPr lang="en-US" dirty="0"/>
              <a:t>seizures (continuous or intermittent without return </a:t>
            </a:r>
            <a:r>
              <a:rPr lang="en-US" dirty="0" smtClean="0"/>
              <a:t>to baseline </a:t>
            </a:r>
            <a:r>
              <a:rPr lang="en-US" dirty="0"/>
              <a:t>mental status) last for a minimum of 30 </a:t>
            </a:r>
            <a:r>
              <a:rPr lang="en-US" dirty="0" smtClean="0"/>
              <a:t>minutes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seizures which last longer than 5 minutes </a:t>
            </a:r>
            <a:r>
              <a:rPr lang="en-US" dirty="0" smtClean="0"/>
              <a:t>are unlikely </a:t>
            </a:r>
            <a:r>
              <a:rPr lang="en-US" dirty="0"/>
              <a:t>to stop spontaneously and may be referred to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impending </a:t>
            </a:r>
            <a:r>
              <a:rPr lang="en-US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NONCONVULSIVE STATUS EPILEPTICUS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NCSE </a:t>
            </a:r>
            <a:r>
              <a:rPr lang="en-US" dirty="0" smtClean="0"/>
              <a:t>can </a:t>
            </a:r>
            <a:r>
              <a:rPr lang="en-US" dirty="0"/>
              <a:t>be broadly classified into subcategories: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</a:t>
            </a:r>
            <a:r>
              <a:rPr lang="en-US" dirty="0" smtClean="0"/>
              <a:t>bsence NCSE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omplex </a:t>
            </a:r>
            <a:r>
              <a:rPr lang="en-US" dirty="0"/>
              <a:t>partial </a:t>
            </a:r>
            <a:r>
              <a:rPr lang="en-US" dirty="0" smtClean="0"/>
              <a:t>NCSE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NCSE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coma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Absence NCSE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a prolonged state </a:t>
            </a:r>
            <a:r>
              <a:rPr lang="en-US" dirty="0" smtClean="0"/>
              <a:t>of drowsiness and </a:t>
            </a:r>
            <a:r>
              <a:rPr lang="en-US" dirty="0"/>
              <a:t>confusion in which agitation, violent behavior, and hallucinations</a:t>
            </a:r>
          </a:p>
          <a:p>
            <a:r>
              <a:rPr lang="en-US" dirty="0" smtClean="0"/>
              <a:t>The </a:t>
            </a:r>
            <a:r>
              <a:rPr lang="en-US" dirty="0"/>
              <a:t>EEG shows </a:t>
            </a:r>
            <a:r>
              <a:rPr lang="en-US" dirty="0" smtClean="0"/>
              <a:t>generalized </a:t>
            </a:r>
            <a:r>
              <a:rPr lang="en-US" dirty="0"/>
              <a:t>abnormalities markedly different from the </a:t>
            </a:r>
            <a:r>
              <a:rPr lang="en-US" dirty="0" err="1" smtClean="0"/>
              <a:t>interictal</a:t>
            </a:r>
            <a:r>
              <a:rPr lang="en-US" dirty="0"/>
              <a:t> </a:t>
            </a:r>
            <a:r>
              <a:rPr lang="en-US" dirty="0" smtClean="0"/>
              <a:t>state </a:t>
            </a:r>
          </a:p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ubtle </a:t>
            </a:r>
            <a:r>
              <a:rPr lang="en-US" dirty="0"/>
              <a:t>myoclonic movements </a:t>
            </a:r>
            <a:r>
              <a:rPr lang="en-US" dirty="0" smtClean="0"/>
              <a:t>sometimes occur </a:t>
            </a:r>
            <a:r>
              <a:rPr lang="en-US" dirty="0"/>
              <a:t>within this category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partial NCSE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periods of </a:t>
            </a:r>
            <a:r>
              <a:rPr lang="en-US" dirty="0" smtClean="0"/>
              <a:t>abnormal behavior </a:t>
            </a:r>
            <a:r>
              <a:rPr lang="en-US" dirty="0"/>
              <a:t>or abnormal cognitive state including </a:t>
            </a:r>
            <a:r>
              <a:rPr lang="en-US" dirty="0" smtClean="0"/>
              <a:t>amnesia, aphasia</a:t>
            </a:r>
            <a:r>
              <a:rPr lang="en-US" dirty="0"/>
              <a:t>, or hemiparesis in between complex partial </a:t>
            </a:r>
            <a:r>
              <a:rPr lang="en-US" dirty="0" smtClean="0"/>
              <a:t>seizures</a:t>
            </a:r>
            <a:endParaRPr lang="en-US" dirty="0"/>
          </a:p>
          <a:p>
            <a:r>
              <a:rPr lang="en-US" dirty="0"/>
              <a:t>EEG findings are focal with preferential involvement of </a:t>
            </a:r>
            <a:r>
              <a:rPr lang="en-US" dirty="0" smtClean="0"/>
              <a:t>the temporal </a:t>
            </a:r>
            <a:r>
              <a:rPr lang="en-US" dirty="0"/>
              <a:t>and frontal lobes and include spike and wave, </a:t>
            </a:r>
            <a:r>
              <a:rPr lang="en-US" dirty="0" err="1" smtClean="0"/>
              <a:t>polyspikes</a:t>
            </a:r>
            <a:r>
              <a:rPr lang="en-US" dirty="0" smtClean="0"/>
              <a:t>, and </a:t>
            </a:r>
            <a:r>
              <a:rPr lang="en-US" dirty="0"/>
              <a:t>rhythmic slowing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NCSE in coma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prolonged or recurrent </a:t>
            </a:r>
            <a:r>
              <a:rPr lang="en-US" dirty="0" smtClean="0"/>
              <a:t>electrographic seizures </a:t>
            </a:r>
            <a:r>
              <a:rPr lang="en-US" dirty="0"/>
              <a:t>in patients in </a:t>
            </a:r>
            <a:r>
              <a:rPr lang="en-US" dirty="0" smtClean="0"/>
              <a:t>coma</a:t>
            </a:r>
          </a:p>
          <a:p>
            <a:r>
              <a:rPr lang="en-US" dirty="0" smtClean="0"/>
              <a:t>A </a:t>
            </a:r>
            <a:r>
              <a:rPr lang="en-US" dirty="0"/>
              <a:t>prior diagnosis of </a:t>
            </a:r>
            <a:r>
              <a:rPr lang="en-US" dirty="0" smtClean="0"/>
              <a:t>epilepsy and/or </a:t>
            </a:r>
            <a:r>
              <a:rPr lang="en-US" dirty="0"/>
              <a:t>the presence of </a:t>
            </a:r>
            <a:r>
              <a:rPr lang="en-US" dirty="0" err="1"/>
              <a:t>interictal</a:t>
            </a:r>
            <a:r>
              <a:rPr lang="en-US" dirty="0"/>
              <a:t> epileptiform activity </a:t>
            </a:r>
            <a:r>
              <a:rPr lang="en-US" dirty="0" smtClean="0"/>
              <a:t>on EEG </a:t>
            </a:r>
            <a:r>
              <a:rPr lang="en-US" dirty="0"/>
              <a:t>were identified as risk factors for the occurrence of </a:t>
            </a:r>
            <a:r>
              <a:rPr lang="en-US" dirty="0" smtClean="0"/>
              <a:t>electrographic seizures</a:t>
            </a:r>
          </a:p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children </a:t>
            </a:r>
            <a:r>
              <a:rPr lang="en-US" dirty="0" smtClean="0"/>
              <a:t>with NCSE </a:t>
            </a:r>
            <a:r>
              <a:rPr lang="en-US" dirty="0"/>
              <a:t>would have been undetected without EEG 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Thanks For Your Attention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7090-0A54-462D-9E27-29089A56E7A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 descr="Top 10 Most Beautiful Flowers In The World 2016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49" y="1001234"/>
            <a:ext cx="5204885" cy="291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34" y="2891050"/>
            <a:ext cx="1803069" cy="2252450"/>
          </a:xfrm>
        </p:spPr>
      </p:pic>
    </p:spTree>
    <p:extLst>
      <p:ext uri="{BB962C8B-B14F-4D97-AF65-F5344CB8AC3E}">
        <p14:creationId xmlns:p14="http://schemas.microsoft.com/office/powerpoint/2010/main" val="8785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 presents as a seizure that lasts longer than expected</a:t>
            </a:r>
          </a:p>
          <a:p>
            <a:r>
              <a:rPr lang="en-US" dirty="0" smtClean="0"/>
              <a:t>ILAE defines: a </a:t>
            </a:r>
            <a:r>
              <a:rPr lang="en-US" dirty="0"/>
              <a:t>seizure that shows no clinical signs of </a:t>
            </a:r>
            <a:r>
              <a:rPr lang="en-US" dirty="0" smtClean="0"/>
              <a:t>arresting after </a:t>
            </a:r>
            <a:r>
              <a:rPr lang="en-US" dirty="0"/>
              <a:t>a duration encompassing the </a:t>
            </a:r>
            <a:r>
              <a:rPr lang="en-US" dirty="0" smtClean="0"/>
              <a:t>great majority </a:t>
            </a:r>
            <a:r>
              <a:rPr lang="en-US" dirty="0"/>
              <a:t>of </a:t>
            </a:r>
            <a:r>
              <a:rPr lang="en-US" dirty="0" smtClean="0"/>
              <a:t>seizures or </a:t>
            </a:r>
            <a:r>
              <a:rPr lang="en-US" dirty="0"/>
              <a:t>recurrent seizures </a:t>
            </a:r>
            <a:r>
              <a:rPr lang="en-US" dirty="0" smtClean="0"/>
              <a:t>without </a:t>
            </a:r>
            <a:r>
              <a:rPr lang="en-US" dirty="0" err="1" smtClean="0"/>
              <a:t>interictal</a:t>
            </a:r>
            <a:r>
              <a:rPr lang="en-US" dirty="0" smtClean="0"/>
              <a:t> </a:t>
            </a:r>
            <a:r>
              <a:rPr lang="en-US" dirty="0"/>
              <a:t>resumption of baseline central nervous system function</a:t>
            </a:r>
            <a:endParaRPr lang="en-US" dirty="0" smtClean="0"/>
          </a:p>
          <a:p>
            <a:r>
              <a:rPr lang="en-US" dirty="0" smtClean="0"/>
              <a:t>The incidence is</a:t>
            </a:r>
            <a:r>
              <a:rPr lang="en-US" dirty="0"/>
              <a:t> </a:t>
            </a:r>
            <a:r>
              <a:rPr lang="en-US" dirty="0" smtClean="0"/>
              <a:t>highest </a:t>
            </a:r>
            <a:r>
              <a:rPr lang="en-US" dirty="0"/>
              <a:t>in children younger than 1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13A-CC49-4AF9-AC7D-132500B26194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ILAE has refined the </a:t>
            </a:r>
            <a:r>
              <a:rPr lang="en-US" sz="3200" dirty="0" smtClean="0"/>
              <a:t>definition of </a:t>
            </a:r>
            <a:r>
              <a:rPr lang="en-US" sz="3200" dirty="0"/>
              <a:t>SE to reflect the time at which treatment should be initiated (t1 ) and time </a:t>
            </a:r>
            <a:r>
              <a:rPr lang="en-US" sz="3200" dirty="0" smtClean="0"/>
              <a:t>at which </a:t>
            </a:r>
            <a:r>
              <a:rPr lang="en-US" sz="3200" dirty="0"/>
              <a:t>continuous seizure activity leads to long-term sequelae (t2 ) such </a:t>
            </a:r>
            <a:r>
              <a:rPr lang="en-US" sz="3200" dirty="0" smtClean="0"/>
              <a:t>as neuronal </a:t>
            </a:r>
            <a:r>
              <a:rPr lang="en-US" sz="3200" dirty="0"/>
              <a:t>injury, depending on the type of 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generalized tonic-</a:t>
            </a:r>
            <a:r>
              <a:rPr lang="en-US" dirty="0" err="1"/>
              <a:t>clonic</a:t>
            </a:r>
            <a:r>
              <a:rPr lang="en-US" dirty="0"/>
              <a:t> seizures, SE is defined as </a:t>
            </a:r>
            <a:r>
              <a:rPr lang="en-US" dirty="0" smtClean="0"/>
              <a:t>continuous convulsive </a:t>
            </a:r>
            <a:r>
              <a:rPr lang="en-US" dirty="0"/>
              <a:t>activity or recurrent generalized convulsive seizure activity </a:t>
            </a:r>
            <a:r>
              <a:rPr lang="en-US" dirty="0" smtClean="0"/>
              <a:t>without regaining </a:t>
            </a:r>
            <a:r>
              <a:rPr lang="en-US" dirty="0"/>
              <a:t>of consciousness (t1 = 5 min, t2 ≥ 30 min). The definition differs </a:t>
            </a:r>
            <a:r>
              <a:rPr lang="en-US" dirty="0" smtClean="0"/>
              <a:t>for SE </a:t>
            </a:r>
            <a:r>
              <a:rPr lang="en-US" dirty="0"/>
              <a:t>consisting of focal seizures with impaired awareness (t1 = 10 min, t2 = </a:t>
            </a:r>
            <a:r>
              <a:rPr lang="en-US" dirty="0" smtClean="0"/>
              <a:t>30 </a:t>
            </a:r>
            <a:r>
              <a:rPr lang="fr-FR" dirty="0" smtClean="0"/>
              <a:t>min</a:t>
            </a:r>
            <a:r>
              <a:rPr lang="fr-FR" dirty="0"/>
              <a:t>) and absence SE (t1 = 10-15 min, t2 = </a:t>
            </a:r>
            <a:r>
              <a:rPr lang="fr-FR" dirty="0" err="1"/>
              <a:t>unknown</a:t>
            </a:r>
            <a:r>
              <a:rPr lang="fr-FR" dirty="0"/>
              <a:t>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Nonconvulsive</a:t>
            </a:r>
            <a:r>
              <a:rPr lang="en-US" b="1" dirty="0">
                <a:solidFill>
                  <a:srgbClr val="FFFF00"/>
                </a:solidFill>
              </a:rPr>
              <a:t> status epilepticus </a:t>
            </a:r>
            <a:r>
              <a:rPr lang="en-US" dirty="0"/>
              <a:t>manifests as a </a:t>
            </a:r>
            <a:r>
              <a:rPr lang="en-US" dirty="0" err="1"/>
              <a:t>confusional</a:t>
            </a:r>
            <a:r>
              <a:rPr lang="en-US" dirty="0"/>
              <a:t> state, </a:t>
            </a:r>
            <a:r>
              <a:rPr lang="en-US" dirty="0" smtClean="0"/>
              <a:t>dementia, hyperactivity </a:t>
            </a:r>
            <a:r>
              <a:rPr lang="en-US" dirty="0"/>
              <a:t>with behavioral problems, fluctuating impairment of </a:t>
            </a:r>
            <a:r>
              <a:rPr lang="en-US" dirty="0" smtClean="0"/>
              <a:t>consciousness with </a:t>
            </a:r>
            <a:r>
              <a:rPr lang="en-US" dirty="0"/>
              <a:t>at times unsteady sitting or walking, fluctuating mental status, </a:t>
            </a:r>
            <a:r>
              <a:rPr lang="en-US" dirty="0" err="1" smtClean="0"/>
              <a:t>confusional</a:t>
            </a:r>
            <a:r>
              <a:rPr lang="en-US" dirty="0"/>
              <a:t> </a:t>
            </a:r>
            <a:r>
              <a:rPr lang="en-US" dirty="0" smtClean="0"/>
              <a:t>state</a:t>
            </a:r>
            <a:r>
              <a:rPr lang="en-US" dirty="0"/>
              <a:t>, hallucinations, paranoia, aggressiveness catatonia, and or </a:t>
            </a:r>
            <a:r>
              <a:rPr lang="en-US" dirty="0" smtClean="0"/>
              <a:t>psychotic symptoms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fever-induced refractory </a:t>
            </a:r>
            <a:r>
              <a:rPr lang="en-US" b="1" dirty="0" smtClean="0">
                <a:solidFill>
                  <a:srgbClr val="FFFF00"/>
                </a:solidFill>
              </a:rPr>
              <a:t>epileptic encephalopathy </a:t>
            </a:r>
            <a:r>
              <a:rPr lang="en-US" b="1" dirty="0">
                <a:solidFill>
                  <a:srgbClr val="FFFF00"/>
                </a:solidFill>
              </a:rPr>
              <a:t>in school age children (FIRES), </a:t>
            </a:r>
            <a:r>
              <a:rPr lang="en-US" dirty="0"/>
              <a:t>is a syndrome of </a:t>
            </a:r>
            <a:r>
              <a:rPr lang="en-US" dirty="0" smtClean="0"/>
              <a:t>refractory SE </a:t>
            </a:r>
            <a:r>
              <a:rPr lang="en-US" dirty="0"/>
              <a:t>that is associated with acute febrile infections, appears to be </a:t>
            </a:r>
            <a:r>
              <a:rPr lang="en-US" dirty="0" err="1"/>
              <a:t>parainfectious</a:t>
            </a:r>
            <a:r>
              <a:rPr lang="en-US" dirty="0"/>
              <a:t> </a:t>
            </a:r>
            <a:r>
              <a:rPr lang="en-US" dirty="0" smtClean="0"/>
              <a:t>in nature</a:t>
            </a:r>
            <a:r>
              <a:rPr lang="en-US" dirty="0"/>
              <a:t>, and appears to be highly drug resistant but is often responsive to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FF00"/>
                </a:solidFill>
              </a:rPr>
              <a:t>Ketogenic diet</a:t>
            </a:r>
            <a:endParaRPr lang="en-US" i="1" u="sng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838-DBA3-4BA1-A130-DE0100C087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episodes of SE begin in previously healthy children </a:t>
            </a:r>
            <a:r>
              <a:rPr lang="en-US" dirty="0" smtClean="0"/>
              <a:t>in the </a:t>
            </a:r>
            <a:r>
              <a:rPr lang="en-US" dirty="0"/>
              <a:t>out-of-hospital </a:t>
            </a:r>
            <a:r>
              <a:rPr lang="en-US" dirty="0" smtClean="0"/>
              <a:t>setting</a:t>
            </a:r>
          </a:p>
          <a:p>
            <a:r>
              <a:rPr lang="en-US" dirty="0"/>
              <a:t>The most </a:t>
            </a:r>
            <a:r>
              <a:rPr lang="en-US" dirty="0" smtClean="0"/>
              <a:t>common etiology </a:t>
            </a:r>
            <a:r>
              <a:rPr lang="en-US" dirty="0"/>
              <a:t>of pediatric SE is febrile/infectious followed </a:t>
            </a:r>
            <a:r>
              <a:rPr lang="en-US" dirty="0" smtClean="0"/>
              <a:t>by other acute </a:t>
            </a:r>
            <a:r>
              <a:rPr lang="en-US" dirty="0" err="1" smtClean="0"/>
              <a:t>symptoma</a:t>
            </a:r>
            <a:r>
              <a:rPr lang="en-US" dirty="0" smtClean="0"/>
              <a:t> tic causes (metabolic, low </a:t>
            </a:r>
            <a:r>
              <a:rPr lang="en-US" dirty="0" err="1" smtClean="0"/>
              <a:t>antieseizure</a:t>
            </a:r>
            <a:r>
              <a:rPr lang="en-US" dirty="0" smtClean="0"/>
              <a:t> drug levels,…)</a:t>
            </a:r>
          </a:p>
          <a:p>
            <a:r>
              <a:rPr lang="en-US" dirty="0"/>
              <a:t>G</a:t>
            </a:r>
            <a:r>
              <a:rPr lang="en-US" dirty="0" smtClean="0"/>
              <a:t>enetic </a:t>
            </a:r>
            <a:r>
              <a:rPr lang="en-US" dirty="0"/>
              <a:t>factors might </a:t>
            </a:r>
            <a:r>
              <a:rPr lang="en-US" dirty="0" smtClean="0"/>
              <a:t>promote or </a:t>
            </a:r>
            <a:r>
              <a:rPr lang="en-US" dirty="0"/>
              <a:t>protect patients from developing prolonged seizures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D064-ED0A-4F12-9AA3-BC729D2FEDD0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 Taghizadeh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On-screen Show (16:9)</PresentationFormat>
  <Paragraphs>185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Andalus</vt:lpstr>
      <vt:lpstr>Arabic Typesetting</vt:lpstr>
      <vt:lpstr>Arial</vt:lpstr>
      <vt:lpstr>Calibri</vt:lpstr>
      <vt:lpstr>Wingdings</vt:lpstr>
      <vt:lpstr>Office Theme</vt:lpstr>
      <vt:lpstr>PowerPoint Presentation</vt:lpstr>
      <vt:lpstr>Status epilepticus</vt:lpstr>
      <vt:lpstr>Definitions</vt:lpstr>
      <vt:lpstr>Definitions </vt:lpstr>
      <vt:lpstr>Definitions</vt:lpstr>
      <vt:lpstr>Definitions</vt:lpstr>
      <vt:lpstr>Definitions</vt:lpstr>
      <vt:lpstr>Definitions</vt:lpstr>
      <vt:lpstr>ETIOLOGY</vt:lpstr>
      <vt:lpstr>CLINICAL PRESENTATION</vt:lpstr>
      <vt:lpstr>INITIAL MANAGEMENT</vt:lpstr>
      <vt:lpstr>TIME TO TREATMENT</vt:lpstr>
      <vt:lpstr>   Status Epilepticus Guideline </vt:lpstr>
      <vt:lpstr>   0-5 min (Stabilization Phase)</vt:lpstr>
      <vt:lpstr>5-10 min (First Therapy Phase)</vt:lpstr>
      <vt:lpstr>10-30 min (Second Therapy Phase)</vt:lpstr>
      <vt:lpstr>&gt;30 min (Third Therapy Phase)</vt:lpstr>
      <vt:lpstr>Patient Should be Intubated</vt:lpstr>
      <vt:lpstr>NEONATAL STATUS EPILEPTICUS</vt:lpstr>
      <vt:lpstr>PowerPoint Presentation</vt:lpstr>
      <vt:lpstr>NEONATAL STATUS EPILEPTICUS</vt:lpstr>
      <vt:lpstr>NEONATAL STATUS EPILEPTICUS</vt:lpstr>
      <vt:lpstr>NEONATAL STATUS EPILEPTICUS</vt:lpstr>
      <vt:lpstr>NEONATAL STATUS EPILEPTICUS</vt:lpstr>
      <vt:lpstr>NEONATAL STATUS EPILEPTICUS</vt:lpstr>
      <vt:lpstr>PowerPoint Presentation</vt:lpstr>
      <vt:lpstr>PowerPoint Presentation</vt:lpstr>
      <vt:lpstr>   </vt:lpstr>
      <vt:lpstr>NONCONVULSIVE STATUS EPILEPTICUS</vt:lpstr>
      <vt:lpstr>NONCONVULSIVE STATUS EPILEPTICUS</vt:lpstr>
      <vt:lpstr>Absence NCSE</vt:lpstr>
      <vt:lpstr>Complex partial NCSE</vt:lpstr>
      <vt:lpstr>NCSE in coma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2022-11-01T05:43:57Z</dcterms:modified>
</cp:coreProperties>
</file>