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68"/>
  </p:notesMasterIdLst>
  <p:sldIdLst>
    <p:sldId id="256" r:id="rId2"/>
    <p:sldId id="426" r:id="rId3"/>
    <p:sldId id="432" r:id="rId4"/>
    <p:sldId id="306" r:id="rId5"/>
    <p:sldId id="262" r:id="rId6"/>
    <p:sldId id="435" r:id="rId7"/>
    <p:sldId id="264" r:id="rId8"/>
    <p:sldId id="313" r:id="rId9"/>
    <p:sldId id="424" r:id="rId10"/>
    <p:sldId id="423" r:id="rId11"/>
    <p:sldId id="429" r:id="rId12"/>
    <p:sldId id="317" r:id="rId13"/>
    <p:sldId id="314" r:id="rId14"/>
    <p:sldId id="430" r:id="rId15"/>
    <p:sldId id="325" r:id="rId16"/>
    <p:sldId id="326" r:id="rId17"/>
    <p:sldId id="327" r:id="rId18"/>
    <p:sldId id="328" r:id="rId19"/>
    <p:sldId id="335" r:id="rId20"/>
    <p:sldId id="332" r:id="rId21"/>
    <p:sldId id="333" r:id="rId22"/>
    <p:sldId id="336" r:id="rId23"/>
    <p:sldId id="337" r:id="rId24"/>
    <p:sldId id="343" r:id="rId25"/>
    <p:sldId id="345" r:id="rId26"/>
    <p:sldId id="344" r:id="rId27"/>
    <p:sldId id="340" r:id="rId28"/>
    <p:sldId id="341" r:id="rId29"/>
    <p:sldId id="346" r:id="rId30"/>
    <p:sldId id="347" r:id="rId31"/>
    <p:sldId id="348" r:id="rId32"/>
    <p:sldId id="329" r:id="rId33"/>
    <p:sldId id="350" r:id="rId34"/>
    <p:sldId id="402" r:id="rId35"/>
    <p:sldId id="373" r:id="rId36"/>
    <p:sldId id="370" r:id="rId37"/>
    <p:sldId id="371" r:id="rId38"/>
    <p:sldId id="374" r:id="rId39"/>
    <p:sldId id="389" r:id="rId40"/>
    <p:sldId id="390" r:id="rId41"/>
    <p:sldId id="437" r:id="rId42"/>
    <p:sldId id="380" r:id="rId43"/>
    <p:sldId id="383" r:id="rId44"/>
    <p:sldId id="438" r:id="rId45"/>
    <p:sldId id="439" r:id="rId46"/>
    <p:sldId id="379" r:id="rId47"/>
    <p:sldId id="384" r:id="rId48"/>
    <p:sldId id="440" r:id="rId49"/>
    <p:sldId id="358" r:id="rId50"/>
    <p:sldId id="391" r:id="rId51"/>
    <p:sldId id="394" r:id="rId52"/>
    <p:sldId id="396" r:id="rId53"/>
    <p:sldId id="397" r:id="rId54"/>
    <p:sldId id="434" r:id="rId55"/>
    <p:sldId id="398" r:id="rId56"/>
    <p:sldId id="416" r:id="rId57"/>
    <p:sldId id="417" r:id="rId58"/>
    <p:sldId id="419" r:id="rId59"/>
    <p:sldId id="420" r:id="rId60"/>
    <p:sldId id="409" r:id="rId61"/>
    <p:sldId id="421" r:id="rId62"/>
    <p:sldId id="422" r:id="rId63"/>
    <p:sldId id="425" r:id="rId64"/>
    <p:sldId id="442" r:id="rId65"/>
    <p:sldId id="443" r:id="rId66"/>
    <p:sldId id="367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49" autoAdjust="0"/>
  </p:normalViewPr>
  <p:slideViewPr>
    <p:cSldViewPr showGuides="1">
      <p:cViewPr varScale="1">
        <p:scale>
          <a:sx n="68" d="100"/>
          <a:sy n="68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image" Target="../media/image109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image" Target="../media/image10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C7C94F-C89A-4C5C-ABF2-00ED94E7566D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CF43A1-E5A1-4E32-B816-D893818349F8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2"/>
              </a:solidFill>
              <a:latin typeface="Berlin Sans FB Demi" pitchFamily="34" charset="0"/>
            </a:rPr>
            <a:t>Persistent  Hypoglycemia</a:t>
          </a:r>
          <a:endParaRPr lang="en-US" dirty="0">
            <a:solidFill>
              <a:schemeClr val="tx2"/>
            </a:solidFill>
          </a:endParaRPr>
        </a:p>
      </dgm:t>
    </dgm:pt>
    <dgm:pt modelId="{0C394C69-AF4A-46E1-9739-FC59A97BFE7A}" type="parTrans" cxnId="{6EED5D57-E193-4AFF-9BF8-9EAA6D62B749}">
      <dgm:prSet/>
      <dgm:spPr/>
      <dgm:t>
        <a:bodyPr/>
        <a:lstStyle/>
        <a:p>
          <a:endParaRPr lang="en-US"/>
        </a:p>
      </dgm:t>
    </dgm:pt>
    <dgm:pt modelId="{4D77F062-0FF2-4A99-875B-41E50DC425E4}" type="sibTrans" cxnId="{6EED5D57-E193-4AFF-9BF8-9EAA6D62B749}">
      <dgm:prSet/>
      <dgm:spPr/>
      <dgm:t>
        <a:bodyPr/>
        <a:lstStyle/>
        <a:p>
          <a:endParaRPr lang="en-US"/>
        </a:p>
      </dgm:t>
    </dgm:pt>
    <dgm:pt modelId="{A03AD0CC-710C-4B15-81F1-77A4FE6B997B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 smtClean="0"/>
            <a:t>1-Hyper</a:t>
          </a:r>
        </a:p>
        <a:p>
          <a:r>
            <a:rPr lang="en-US" sz="2800" b="1" dirty="0" err="1" smtClean="0"/>
            <a:t>insulinism</a:t>
          </a:r>
          <a:endParaRPr lang="en-US" sz="2800" dirty="0"/>
        </a:p>
      </dgm:t>
    </dgm:pt>
    <dgm:pt modelId="{9D76C198-AF42-4C3A-AB9C-B18AB4C0C13E}" type="parTrans" cxnId="{4EA0B868-3A1C-4B1C-B8B5-7B5496418957}">
      <dgm:prSet/>
      <dgm:spPr/>
      <dgm:t>
        <a:bodyPr/>
        <a:lstStyle/>
        <a:p>
          <a:endParaRPr lang="en-US"/>
        </a:p>
      </dgm:t>
    </dgm:pt>
    <dgm:pt modelId="{378EE65E-7220-4AF5-BF73-875A07E1D0D1}" type="sibTrans" cxnId="{4EA0B868-3A1C-4B1C-B8B5-7B5496418957}">
      <dgm:prSet/>
      <dgm:spPr/>
      <dgm:t>
        <a:bodyPr/>
        <a:lstStyle/>
        <a:p>
          <a:endParaRPr lang="en-US"/>
        </a:p>
      </dgm:t>
    </dgm:pt>
    <dgm:pt modelId="{3AFD327A-2311-429C-AE6D-40A2B15A0CFD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 smtClean="0"/>
            <a:t>2-Endocrine disorders</a:t>
          </a:r>
          <a:endParaRPr lang="en-US" sz="2800" dirty="0"/>
        </a:p>
      </dgm:t>
    </dgm:pt>
    <dgm:pt modelId="{34E4B041-8FC7-48F8-9C03-BD8BD8F132D4}" type="parTrans" cxnId="{7EE12C87-E086-4E61-A75E-F85B5A9E5A70}">
      <dgm:prSet/>
      <dgm:spPr/>
      <dgm:t>
        <a:bodyPr/>
        <a:lstStyle/>
        <a:p>
          <a:endParaRPr lang="en-US"/>
        </a:p>
      </dgm:t>
    </dgm:pt>
    <dgm:pt modelId="{E37EC6A6-C389-410A-8093-A04A515ADE05}" type="sibTrans" cxnId="{7EE12C87-E086-4E61-A75E-F85B5A9E5A70}">
      <dgm:prSet/>
      <dgm:spPr/>
      <dgm:t>
        <a:bodyPr/>
        <a:lstStyle/>
        <a:p>
          <a:endParaRPr lang="en-US"/>
        </a:p>
      </dgm:t>
    </dgm:pt>
    <dgm:pt modelId="{271B8D53-2117-48BC-B60D-CBE0088AB2AA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 smtClean="0"/>
            <a:t>3-Inborn errors of metabolism</a:t>
          </a:r>
          <a:endParaRPr lang="en-US" sz="2800" dirty="0"/>
        </a:p>
      </dgm:t>
    </dgm:pt>
    <dgm:pt modelId="{937056A4-1D22-400D-8134-192955396830}" type="parTrans" cxnId="{C6688ACA-2192-4A2A-B1B3-3D7374C487CF}">
      <dgm:prSet/>
      <dgm:spPr/>
      <dgm:t>
        <a:bodyPr/>
        <a:lstStyle/>
        <a:p>
          <a:endParaRPr lang="en-US"/>
        </a:p>
      </dgm:t>
    </dgm:pt>
    <dgm:pt modelId="{5870706B-8A22-488C-B09F-1A8E13A72DD7}" type="sibTrans" cxnId="{C6688ACA-2192-4A2A-B1B3-3D7374C487CF}">
      <dgm:prSet/>
      <dgm:spPr/>
      <dgm:t>
        <a:bodyPr/>
        <a:lstStyle/>
        <a:p>
          <a:endParaRPr lang="en-US"/>
        </a:p>
      </dgm:t>
    </dgm:pt>
    <dgm:pt modelId="{E2B480BF-D106-4540-8664-12ADD969D01B}" type="pres">
      <dgm:prSet presAssocID="{97C7C94F-C89A-4C5C-ABF2-00ED94E7566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0C47EF-D191-415D-A87D-C4149E560DD5}" type="pres">
      <dgm:prSet presAssocID="{05CF43A1-E5A1-4E32-B816-D893818349F8}" presName="roof" presStyleLbl="dkBgShp" presStyleIdx="0" presStyleCnt="2" custLinFactNeighborX="893" custLinFactNeighborY="-32053"/>
      <dgm:spPr/>
      <dgm:t>
        <a:bodyPr/>
        <a:lstStyle/>
        <a:p>
          <a:endParaRPr lang="en-US"/>
        </a:p>
      </dgm:t>
    </dgm:pt>
    <dgm:pt modelId="{451CC7FC-ECBE-4359-8328-27646F614878}" type="pres">
      <dgm:prSet presAssocID="{05CF43A1-E5A1-4E32-B816-D893818349F8}" presName="pillars" presStyleCnt="0"/>
      <dgm:spPr/>
    </dgm:pt>
    <dgm:pt modelId="{95005AD5-ADFE-4DA2-B457-01A7E825DB59}" type="pres">
      <dgm:prSet presAssocID="{05CF43A1-E5A1-4E32-B816-D893818349F8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475F4B-D653-46D4-9E2D-C61320532261}" type="pres">
      <dgm:prSet presAssocID="{3AFD327A-2311-429C-AE6D-40A2B15A0CFD}" presName="pillarX" presStyleLbl="node1" presStyleIdx="1" presStyleCnt="3" custScaleY="1010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52AFD3-43A5-4B68-90D0-1377887666E0}" type="pres">
      <dgm:prSet presAssocID="{271B8D53-2117-48BC-B60D-CBE0088AB2AA}" presName="pillarX" presStyleLbl="node1" presStyleIdx="2" presStyleCnt="3" custScaleX="894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5449A8-F08F-488D-847A-5D4AA2990B8A}" type="pres">
      <dgm:prSet presAssocID="{05CF43A1-E5A1-4E32-B816-D893818349F8}" presName="base" presStyleLbl="dkBgShp" presStyleIdx="1" presStyleCnt="2"/>
      <dgm:spPr/>
    </dgm:pt>
  </dgm:ptLst>
  <dgm:cxnLst>
    <dgm:cxn modelId="{84829DCD-B81A-4A7A-8A82-E8A53998C32E}" type="presOf" srcId="{A03AD0CC-710C-4B15-81F1-77A4FE6B997B}" destId="{95005AD5-ADFE-4DA2-B457-01A7E825DB59}" srcOrd="0" destOrd="0" presId="urn:microsoft.com/office/officeart/2005/8/layout/hList3"/>
    <dgm:cxn modelId="{C6688ACA-2192-4A2A-B1B3-3D7374C487CF}" srcId="{05CF43A1-E5A1-4E32-B816-D893818349F8}" destId="{271B8D53-2117-48BC-B60D-CBE0088AB2AA}" srcOrd="2" destOrd="0" parTransId="{937056A4-1D22-400D-8134-192955396830}" sibTransId="{5870706B-8A22-488C-B09F-1A8E13A72DD7}"/>
    <dgm:cxn modelId="{4EA0B868-3A1C-4B1C-B8B5-7B5496418957}" srcId="{05CF43A1-E5A1-4E32-B816-D893818349F8}" destId="{A03AD0CC-710C-4B15-81F1-77A4FE6B997B}" srcOrd="0" destOrd="0" parTransId="{9D76C198-AF42-4C3A-AB9C-B18AB4C0C13E}" sibTransId="{378EE65E-7220-4AF5-BF73-875A07E1D0D1}"/>
    <dgm:cxn modelId="{6EED5D57-E193-4AFF-9BF8-9EAA6D62B749}" srcId="{97C7C94F-C89A-4C5C-ABF2-00ED94E7566D}" destId="{05CF43A1-E5A1-4E32-B816-D893818349F8}" srcOrd="0" destOrd="0" parTransId="{0C394C69-AF4A-46E1-9739-FC59A97BFE7A}" sibTransId="{4D77F062-0FF2-4A99-875B-41E50DC425E4}"/>
    <dgm:cxn modelId="{ED77E4DB-60FB-4D66-84A2-E744651F87A5}" type="presOf" srcId="{97C7C94F-C89A-4C5C-ABF2-00ED94E7566D}" destId="{E2B480BF-D106-4540-8664-12ADD969D01B}" srcOrd="0" destOrd="0" presId="urn:microsoft.com/office/officeart/2005/8/layout/hList3"/>
    <dgm:cxn modelId="{BD3A456D-2104-41D9-8AA0-F9E0AE8D5871}" type="presOf" srcId="{271B8D53-2117-48BC-B60D-CBE0088AB2AA}" destId="{8B52AFD3-43A5-4B68-90D0-1377887666E0}" srcOrd="0" destOrd="0" presId="urn:microsoft.com/office/officeart/2005/8/layout/hList3"/>
    <dgm:cxn modelId="{7EE12C87-E086-4E61-A75E-F85B5A9E5A70}" srcId="{05CF43A1-E5A1-4E32-B816-D893818349F8}" destId="{3AFD327A-2311-429C-AE6D-40A2B15A0CFD}" srcOrd="1" destOrd="0" parTransId="{34E4B041-8FC7-48F8-9C03-BD8BD8F132D4}" sibTransId="{E37EC6A6-C389-410A-8093-A04A515ADE05}"/>
    <dgm:cxn modelId="{E9EAC139-B64F-4B03-9AA2-24800DCEF988}" type="presOf" srcId="{05CF43A1-E5A1-4E32-B816-D893818349F8}" destId="{810C47EF-D191-415D-A87D-C4149E560DD5}" srcOrd="0" destOrd="0" presId="urn:microsoft.com/office/officeart/2005/8/layout/hList3"/>
    <dgm:cxn modelId="{39713D26-D123-4FD9-8475-1755A7518701}" type="presOf" srcId="{3AFD327A-2311-429C-AE6D-40A2B15A0CFD}" destId="{97475F4B-D653-46D4-9E2D-C61320532261}" srcOrd="0" destOrd="0" presId="urn:microsoft.com/office/officeart/2005/8/layout/hList3"/>
    <dgm:cxn modelId="{4DEAE263-F5CB-4AC3-B5E1-50A98975850E}" type="presParOf" srcId="{E2B480BF-D106-4540-8664-12ADD969D01B}" destId="{810C47EF-D191-415D-A87D-C4149E560DD5}" srcOrd="0" destOrd="0" presId="urn:microsoft.com/office/officeart/2005/8/layout/hList3"/>
    <dgm:cxn modelId="{F4D8A253-45D8-40E6-93D2-8C72DA5B4397}" type="presParOf" srcId="{E2B480BF-D106-4540-8664-12ADD969D01B}" destId="{451CC7FC-ECBE-4359-8328-27646F614878}" srcOrd="1" destOrd="0" presId="urn:microsoft.com/office/officeart/2005/8/layout/hList3"/>
    <dgm:cxn modelId="{7FB13D71-CC8A-47D4-B122-0B0E29E7E02F}" type="presParOf" srcId="{451CC7FC-ECBE-4359-8328-27646F614878}" destId="{95005AD5-ADFE-4DA2-B457-01A7E825DB59}" srcOrd="0" destOrd="0" presId="urn:microsoft.com/office/officeart/2005/8/layout/hList3"/>
    <dgm:cxn modelId="{25C0830C-AD29-48AF-A59D-694C47F37216}" type="presParOf" srcId="{451CC7FC-ECBE-4359-8328-27646F614878}" destId="{97475F4B-D653-46D4-9E2D-C61320532261}" srcOrd="1" destOrd="0" presId="urn:microsoft.com/office/officeart/2005/8/layout/hList3"/>
    <dgm:cxn modelId="{CCC106EF-3BCB-4624-B824-CE9A37A6D085}" type="presParOf" srcId="{451CC7FC-ECBE-4359-8328-27646F614878}" destId="{8B52AFD3-43A5-4B68-90D0-1377887666E0}" srcOrd="2" destOrd="0" presId="urn:microsoft.com/office/officeart/2005/8/layout/hList3"/>
    <dgm:cxn modelId="{23D6B225-33E6-4FE8-8E34-F65E4381D535}" type="presParOf" srcId="{E2B480BF-D106-4540-8664-12ADD969D01B}" destId="{F65449A8-F08F-488D-847A-5D4AA2990B8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E65920-9E76-4AD0-A5A3-8632E649C0D1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CF5903-7DAF-451F-BE17-B12ABE4A5E93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err="1" smtClean="0"/>
            <a:t>Aasymptomatic</a:t>
          </a:r>
          <a:r>
            <a:rPr lang="en-US" sz="2400" b="1" dirty="0" smtClean="0"/>
            <a:t>  infants at risk for hypoglycemia</a:t>
          </a:r>
          <a:endParaRPr lang="en-US" sz="2400" b="1" dirty="0"/>
        </a:p>
      </dgm:t>
    </dgm:pt>
    <dgm:pt modelId="{ADF979CF-4353-4B3C-BF90-2EFFD4BBCCA1}" type="parTrans" cxnId="{229EE34E-5A5F-4FB2-BE93-0FF425FE5F62}">
      <dgm:prSet/>
      <dgm:spPr/>
      <dgm:t>
        <a:bodyPr/>
        <a:lstStyle/>
        <a:p>
          <a:endParaRPr lang="en-US"/>
        </a:p>
      </dgm:t>
    </dgm:pt>
    <dgm:pt modelId="{8B7DCE54-4F9B-459A-BBE2-8952DFC40FBE}" type="sibTrans" cxnId="{229EE34E-5A5F-4FB2-BE93-0FF425FE5F62}">
      <dgm:prSet/>
      <dgm:spPr/>
      <dgm:t>
        <a:bodyPr/>
        <a:lstStyle/>
        <a:p>
          <a:endParaRPr lang="en-US"/>
        </a:p>
      </dgm:t>
    </dgm:pt>
    <dgm:pt modelId="{468ED127-3AE1-49B9-ABDB-DB54F2D70EED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Initial oral feeding </a:t>
          </a:r>
          <a:r>
            <a:rPr lang="en-US" sz="2400" dirty="0" smtClean="0"/>
            <a:t>should be given within the </a:t>
          </a:r>
          <a:r>
            <a:rPr lang="en-US" sz="2400" b="1" dirty="0" smtClean="0"/>
            <a:t>first hour of life in delivery room.</a:t>
          </a:r>
          <a:endParaRPr lang="en-US" sz="2400" b="1" dirty="0"/>
        </a:p>
      </dgm:t>
    </dgm:pt>
    <dgm:pt modelId="{7EAE8D09-D97C-4198-8C02-94F2FAA5EFD0}" type="parTrans" cxnId="{DE87739E-3D91-48CF-9DA4-F970974971D8}">
      <dgm:prSet/>
      <dgm:spPr/>
      <dgm:t>
        <a:bodyPr/>
        <a:lstStyle/>
        <a:p>
          <a:endParaRPr lang="en-US"/>
        </a:p>
      </dgm:t>
    </dgm:pt>
    <dgm:pt modelId="{06BFF400-ACBE-4088-9E12-B56F004A34F4}" type="sibTrans" cxnId="{DE87739E-3D91-48CF-9DA4-F970974971D8}">
      <dgm:prSet/>
      <dgm:spPr/>
      <dgm:t>
        <a:bodyPr/>
        <a:lstStyle/>
        <a:p>
          <a:endParaRPr lang="en-US"/>
        </a:p>
      </dgm:t>
    </dgm:pt>
    <dgm:pt modelId="{1ECB2962-48B7-440E-87AE-4968FA00CE73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>
              <a:solidFill>
                <a:srgbClr val="FF0000"/>
              </a:solidFill>
            </a:rPr>
            <a:t>BS</a:t>
          </a:r>
          <a:r>
            <a:rPr lang="en-US" sz="2400" b="1" dirty="0" smtClean="0"/>
            <a:t> </a:t>
          </a:r>
          <a:r>
            <a:rPr lang="en-US" sz="2400" dirty="0" smtClean="0"/>
            <a:t>should be measured frequently, starting </a:t>
          </a:r>
          <a:r>
            <a:rPr lang="en-US" sz="2400" b="1" dirty="0" smtClean="0">
              <a:solidFill>
                <a:srgbClr val="FF0000"/>
              </a:solidFill>
            </a:rPr>
            <a:t>20 to 30 minutes after the initial feed </a:t>
          </a:r>
          <a:r>
            <a:rPr lang="en-US" sz="2400" dirty="0" smtClean="0"/>
            <a:t>and then </a:t>
          </a:r>
          <a:r>
            <a:rPr lang="en-US" sz="2400" u="sng" dirty="0" smtClean="0"/>
            <a:t>before subsequent feedings.</a:t>
          </a:r>
          <a:endParaRPr lang="en-US" sz="2400" u="sng" dirty="0"/>
        </a:p>
      </dgm:t>
    </dgm:pt>
    <dgm:pt modelId="{A6EF84D2-6805-47C2-9B14-065AA4826AE1}" type="parTrans" cxnId="{6BA3C4AD-2397-4662-8630-B05F964FC08B}">
      <dgm:prSet/>
      <dgm:spPr/>
      <dgm:t>
        <a:bodyPr/>
        <a:lstStyle/>
        <a:p>
          <a:endParaRPr lang="en-US"/>
        </a:p>
      </dgm:t>
    </dgm:pt>
    <dgm:pt modelId="{2BB1BDF3-A5AA-4F5C-8549-4478974F30A0}" type="sibTrans" cxnId="{6BA3C4AD-2397-4662-8630-B05F964FC08B}">
      <dgm:prSet/>
      <dgm:spPr/>
      <dgm:t>
        <a:bodyPr/>
        <a:lstStyle/>
        <a:p>
          <a:endParaRPr lang="en-US"/>
        </a:p>
      </dgm:t>
    </dgm:pt>
    <dgm:pt modelId="{4F0071F8-2464-4A08-A886-8F3A52FC2824}" type="pres">
      <dgm:prSet presAssocID="{00E65920-9E76-4AD0-A5A3-8632E649C0D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86AD988-C9F6-48F6-BC96-776FD31B4034}" type="pres">
      <dgm:prSet presAssocID="{10CF5903-7DAF-451F-BE17-B12ABE4A5E93}" presName="linNode" presStyleCnt="0"/>
      <dgm:spPr/>
    </dgm:pt>
    <dgm:pt modelId="{DF4416BC-379B-409C-AD42-1F6519B94178}" type="pres">
      <dgm:prSet presAssocID="{10CF5903-7DAF-451F-BE17-B12ABE4A5E93}" presName="parentShp" presStyleLbl="node1" presStyleIdx="0" presStyleCnt="1" custScaleX="76768" custScaleY="427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581DC7-5431-4F52-95A1-6987CBF46589}" type="pres">
      <dgm:prSet presAssocID="{10CF5903-7DAF-451F-BE17-B12ABE4A5E93}" presName="childShp" presStyleLbl="bgAccFollowNode1" presStyleIdx="0" presStyleCnt="1" custScaleX="107569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8C35FD-359B-4622-B7A9-4916ABD5E1EB}" type="presOf" srcId="{468ED127-3AE1-49B9-ABDB-DB54F2D70EED}" destId="{5A581DC7-5431-4F52-95A1-6987CBF46589}" srcOrd="0" destOrd="0" presId="urn:microsoft.com/office/officeart/2005/8/layout/vList6"/>
    <dgm:cxn modelId="{29BDB905-2C38-4957-868C-DCB2D73EACFB}" type="presOf" srcId="{00E65920-9E76-4AD0-A5A3-8632E649C0D1}" destId="{4F0071F8-2464-4A08-A886-8F3A52FC2824}" srcOrd="0" destOrd="0" presId="urn:microsoft.com/office/officeart/2005/8/layout/vList6"/>
    <dgm:cxn modelId="{07D790F2-244F-42FF-B40C-29AC11687BB6}" type="presOf" srcId="{1ECB2962-48B7-440E-87AE-4968FA00CE73}" destId="{5A581DC7-5431-4F52-95A1-6987CBF46589}" srcOrd="0" destOrd="1" presId="urn:microsoft.com/office/officeart/2005/8/layout/vList6"/>
    <dgm:cxn modelId="{DE87739E-3D91-48CF-9DA4-F970974971D8}" srcId="{10CF5903-7DAF-451F-BE17-B12ABE4A5E93}" destId="{468ED127-3AE1-49B9-ABDB-DB54F2D70EED}" srcOrd="0" destOrd="0" parTransId="{7EAE8D09-D97C-4198-8C02-94F2FAA5EFD0}" sibTransId="{06BFF400-ACBE-4088-9E12-B56F004A34F4}"/>
    <dgm:cxn modelId="{6BA3C4AD-2397-4662-8630-B05F964FC08B}" srcId="{10CF5903-7DAF-451F-BE17-B12ABE4A5E93}" destId="{1ECB2962-48B7-440E-87AE-4968FA00CE73}" srcOrd="1" destOrd="0" parTransId="{A6EF84D2-6805-47C2-9B14-065AA4826AE1}" sibTransId="{2BB1BDF3-A5AA-4F5C-8549-4478974F30A0}"/>
    <dgm:cxn modelId="{A92D2815-B0FA-4683-8970-2004E6543FCF}" type="presOf" srcId="{10CF5903-7DAF-451F-BE17-B12ABE4A5E93}" destId="{DF4416BC-379B-409C-AD42-1F6519B94178}" srcOrd="0" destOrd="0" presId="urn:microsoft.com/office/officeart/2005/8/layout/vList6"/>
    <dgm:cxn modelId="{229EE34E-5A5F-4FB2-BE93-0FF425FE5F62}" srcId="{00E65920-9E76-4AD0-A5A3-8632E649C0D1}" destId="{10CF5903-7DAF-451F-BE17-B12ABE4A5E93}" srcOrd="0" destOrd="0" parTransId="{ADF979CF-4353-4B3C-BF90-2EFFD4BBCCA1}" sibTransId="{8B7DCE54-4F9B-459A-BBE2-8952DFC40FBE}"/>
    <dgm:cxn modelId="{01D71CE2-B746-4F3C-9348-69F3A0548BEC}" type="presParOf" srcId="{4F0071F8-2464-4A08-A886-8F3A52FC2824}" destId="{F86AD988-C9F6-48F6-BC96-776FD31B4034}" srcOrd="0" destOrd="0" presId="urn:microsoft.com/office/officeart/2005/8/layout/vList6"/>
    <dgm:cxn modelId="{1D166670-26CE-4A64-8577-4F7BD3436442}" type="presParOf" srcId="{F86AD988-C9F6-48F6-BC96-776FD31B4034}" destId="{DF4416BC-379B-409C-AD42-1F6519B94178}" srcOrd="0" destOrd="0" presId="urn:microsoft.com/office/officeart/2005/8/layout/vList6"/>
    <dgm:cxn modelId="{54DAA37C-C2EE-4161-8599-27241FF2C7D3}" type="presParOf" srcId="{F86AD988-C9F6-48F6-BC96-776FD31B4034}" destId="{5A581DC7-5431-4F52-95A1-6987CBF4658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561031-520F-432E-8682-754D1FFFDE46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579B43-EFC1-47A9-80D0-8225AB2A63C0}">
      <dgm:prSet phldrT="[Text]" custT="1"/>
      <dgm:spPr/>
      <dgm:t>
        <a:bodyPr/>
        <a:lstStyle/>
        <a:p>
          <a:r>
            <a:rPr lang="en-US" sz="2400" b="1" dirty="0" smtClean="0"/>
            <a:t>For preterm infants GA &lt; 35 weeks</a:t>
          </a:r>
          <a:endParaRPr lang="en-US" sz="2400" b="1" dirty="0"/>
        </a:p>
      </dgm:t>
    </dgm:pt>
    <dgm:pt modelId="{F813CC65-E6AB-4E9B-BFDD-22A76C2C8F54}" type="parTrans" cxnId="{14DDD4AD-7771-42D1-9C1A-ED7ABFCCBC80}">
      <dgm:prSet/>
      <dgm:spPr/>
      <dgm:t>
        <a:bodyPr/>
        <a:lstStyle/>
        <a:p>
          <a:endParaRPr lang="en-US"/>
        </a:p>
      </dgm:t>
    </dgm:pt>
    <dgm:pt modelId="{2659C754-E637-424A-9202-398A3EABBB26}" type="sibTrans" cxnId="{14DDD4AD-7771-42D1-9C1A-ED7ABFCCBC80}">
      <dgm:prSet/>
      <dgm:spPr/>
      <dgm:t>
        <a:bodyPr/>
        <a:lstStyle/>
        <a:p>
          <a:endParaRPr lang="en-US"/>
        </a:p>
      </dgm:t>
    </dgm:pt>
    <dgm:pt modelId="{9BBC8AB4-C9CF-421D-B2AB-44DE3254813D}" type="asst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smtClean="0"/>
            <a:t>who are </a:t>
          </a:r>
          <a:r>
            <a:rPr lang="en-US" sz="2000" b="1" dirty="0" smtClean="0"/>
            <a:t>able to maintain adequate nutrition </a:t>
          </a:r>
          <a:r>
            <a:rPr lang="en-US" sz="2000" dirty="0" smtClean="0"/>
            <a:t>by enteral feeds</a:t>
          </a:r>
          <a:endParaRPr lang="en-US" sz="2000" dirty="0"/>
        </a:p>
      </dgm:t>
    </dgm:pt>
    <dgm:pt modelId="{0779958D-1FF5-412D-B60E-DF4D64237D68}" type="parTrans" cxnId="{EDD4359C-867D-4AE5-AE65-CAE993397ED1}">
      <dgm:prSet/>
      <dgm:spPr/>
      <dgm:t>
        <a:bodyPr/>
        <a:lstStyle/>
        <a:p>
          <a:endParaRPr lang="en-US"/>
        </a:p>
      </dgm:t>
    </dgm:pt>
    <dgm:pt modelId="{CDFB1394-0F18-4AA7-A607-638F08897C28}" type="sibTrans" cxnId="{EDD4359C-867D-4AE5-AE65-CAE993397ED1}">
      <dgm:prSet/>
      <dgm:spPr/>
      <dgm:t>
        <a:bodyPr/>
        <a:lstStyle/>
        <a:p>
          <a:endParaRPr lang="en-US"/>
        </a:p>
      </dgm:t>
    </dgm:pt>
    <dgm:pt modelId="{C7110110-14A1-40E0-A7D1-DE1574D685E0}" type="asst">
      <dgm:prSet phldrT="[Text]"/>
      <dgm:spPr/>
      <dgm:t>
        <a:bodyPr/>
        <a:lstStyle/>
        <a:p>
          <a:r>
            <a:rPr lang="en-US" dirty="0" smtClean="0"/>
            <a:t>those who are </a:t>
          </a:r>
          <a:r>
            <a:rPr lang="en-US" b="1" dirty="0" smtClean="0"/>
            <a:t>not expected to be able to receive enough enteral nutrition</a:t>
          </a:r>
          <a:r>
            <a:rPr lang="en-US" dirty="0" smtClean="0"/>
            <a:t> due to prematurity</a:t>
          </a:r>
          <a:endParaRPr lang="en-US" dirty="0"/>
        </a:p>
      </dgm:t>
    </dgm:pt>
    <dgm:pt modelId="{A6AAD0F0-B3ED-4C59-8CA5-E21B8644B00F}" type="parTrans" cxnId="{C6F7989F-5B76-40BB-B566-4C3AA8FD1F45}">
      <dgm:prSet/>
      <dgm:spPr/>
      <dgm:t>
        <a:bodyPr/>
        <a:lstStyle/>
        <a:p>
          <a:endParaRPr lang="en-US"/>
        </a:p>
      </dgm:t>
    </dgm:pt>
    <dgm:pt modelId="{97F02D9C-12DD-4D9E-A301-0B003F10AFE4}" type="sibTrans" cxnId="{C6F7989F-5B76-40BB-B566-4C3AA8FD1F45}">
      <dgm:prSet/>
      <dgm:spPr/>
      <dgm:t>
        <a:bodyPr/>
        <a:lstStyle/>
        <a:p>
          <a:endParaRPr lang="en-US"/>
        </a:p>
      </dgm:t>
    </dgm:pt>
    <dgm:pt modelId="{B0BFEAA1-AB4B-44F9-BB0D-A0CC50ED1861}" type="pres">
      <dgm:prSet presAssocID="{B8561031-520F-432E-8682-754D1FFFDE46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8EAF090-F262-4DEC-8FC8-E0B721ADE962}" type="pres">
      <dgm:prSet presAssocID="{74579B43-EFC1-47A9-80D0-8225AB2A63C0}" presName="hierRoot1" presStyleCnt="0">
        <dgm:presLayoutVars>
          <dgm:hierBranch val="init"/>
        </dgm:presLayoutVars>
      </dgm:prSet>
      <dgm:spPr/>
    </dgm:pt>
    <dgm:pt modelId="{8930BA2D-4D0A-4188-8A48-8156DE91E4C4}" type="pres">
      <dgm:prSet presAssocID="{74579B43-EFC1-47A9-80D0-8225AB2A63C0}" presName="rootComposite1" presStyleCnt="0"/>
      <dgm:spPr/>
    </dgm:pt>
    <dgm:pt modelId="{F20380D6-502B-438B-BFBF-9E26C5822B32}" type="pres">
      <dgm:prSet presAssocID="{74579B43-EFC1-47A9-80D0-8225AB2A63C0}" presName="rootText1" presStyleLbl="alignAcc1" presStyleIdx="0" presStyleCnt="0" custScaleX="121971" custScaleY="45521" custLinFactNeighborX="433" custLinFactNeighborY="-265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D5AC87-BD31-4F4B-B87E-7E170F452402}" type="pres">
      <dgm:prSet presAssocID="{74579B43-EFC1-47A9-80D0-8225AB2A63C0}" presName="topArc1" presStyleLbl="parChTrans1D1" presStyleIdx="0" presStyleCnt="6"/>
      <dgm:spPr/>
    </dgm:pt>
    <dgm:pt modelId="{84722D8C-C657-4C1D-9A7D-BDFFF737F11F}" type="pres">
      <dgm:prSet presAssocID="{74579B43-EFC1-47A9-80D0-8225AB2A63C0}" presName="bottomArc1" presStyleLbl="parChTrans1D1" presStyleIdx="1" presStyleCnt="6"/>
      <dgm:spPr/>
    </dgm:pt>
    <dgm:pt modelId="{404FBAFA-D1C6-4E54-BB21-536796A4B591}" type="pres">
      <dgm:prSet presAssocID="{74579B43-EFC1-47A9-80D0-8225AB2A63C0}" presName="topConnNode1" presStyleLbl="node1" presStyleIdx="0" presStyleCnt="0"/>
      <dgm:spPr/>
      <dgm:t>
        <a:bodyPr/>
        <a:lstStyle/>
        <a:p>
          <a:endParaRPr lang="en-US"/>
        </a:p>
      </dgm:t>
    </dgm:pt>
    <dgm:pt modelId="{E0EEB5C6-150A-4EDB-B49D-37749484C39D}" type="pres">
      <dgm:prSet presAssocID="{74579B43-EFC1-47A9-80D0-8225AB2A63C0}" presName="hierChild2" presStyleCnt="0"/>
      <dgm:spPr/>
    </dgm:pt>
    <dgm:pt modelId="{41B20DFF-8B01-4231-978B-B96E0F208930}" type="pres">
      <dgm:prSet presAssocID="{74579B43-EFC1-47A9-80D0-8225AB2A63C0}" presName="hierChild3" presStyleCnt="0"/>
      <dgm:spPr/>
    </dgm:pt>
    <dgm:pt modelId="{5EF4563E-8CED-4E94-853D-A31EA3F276F6}" type="pres">
      <dgm:prSet presAssocID="{0779958D-1FF5-412D-B60E-DF4D64237D68}" presName="Name101" presStyleLbl="parChTrans1D2" presStyleIdx="0" presStyleCnt="2"/>
      <dgm:spPr/>
      <dgm:t>
        <a:bodyPr/>
        <a:lstStyle/>
        <a:p>
          <a:endParaRPr lang="en-US"/>
        </a:p>
      </dgm:t>
    </dgm:pt>
    <dgm:pt modelId="{634CC457-9B4D-4D38-AFC0-DB2B78190D5E}" type="pres">
      <dgm:prSet presAssocID="{9BBC8AB4-C9CF-421D-B2AB-44DE3254813D}" presName="hierRoot3" presStyleCnt="0">
        <dgm:presLayoutVars>
          <dgm:hierBranch val="init"/>
        </dgm:presLayoutVars>
      </dgm:prSet>
      <dgm:spPr/>
    </dgm:pt>
    <dgm:pt modelId="{C2898AA7-EDC9-46D4-9075-590F6BCAC2E6}" type="pres">
      <dgm:prSet presAssocID="{9BBC8AB4-C9CF-421D-B2AB-44DE3254813D}" presName="rootComposite3" presStyleCnt="0"/>
      <dgm:spPr/>
    </dgm:pt>
    <dgm:pt modelId="{FC70B0E0-9C36-44BA-9C50-2B3222CAB396}" type="pres">
      <dgm:prSet presAssocID="{9BBC8AB4-C9CF-421D-B2AB-44DE3254813D}" presName="rootText3" presStyleLbl="alignAcc1" presStyleIdx="0" presStyleCnt="0" custScaleX="108716" custLinFactNeighborX="-4777" custLinFactNeighborY="-30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EA3F98-145A-43AC-8E83-62E9CDF25977}" type="pres">
      <dgm:prSet presAssocID="{9BBC8AB4-C9CF-421D-B2AB-44DE3254813D}" presName="topArc3" presStyleLbl="parChTrans1D1" presStyleIdx="2" presStyleCnt="6"/>
      <dgm:spPr/>
    </dgm:pt>
    <dgm:pt modelId="{90B7262B-7465-4EF3-B226-1FC6E29A79D7}" type="pres">
      <dgm:prSet presAssocID="{9BBC8AB4-C9CF-421D-B2AB-44DE3254813D}" presName="bottomArc3" presStyleLbl="parChTrans1D1" presStyleIdx="3" presStyleCnt="6"/>
      <dgm:spPr/>
    </dgm:pt>
    <dgm:pt modelId="{152B043E-2DB3-433B-9E78-9D914E5D9A87}" type="pres">
      <dgm:prSet presAssocID="{9BBC8AB4-C9CF-421D-B2AB-44DE3254813D}" presName="topConnNode3" presStyleLbl="asst1" presStyleIdx="0" presStyleCnt="0"/>
      <dgm:spPr/>
      <dgm:t>
        <a:bodyPr/>
        <a:lstStyle/>
        <a:p>
          <a:endParaRPr lang="en-US"/>
        </a:p>
      </dgm:t>
    </dgm:pt>
    <dgm:pt modelId="{4F2E5F24-E4FC-4552-9D80-F82C0F8CA59B}" type="pres">
      <dgm:prSet presAssocID="{9BBC8AB4-C9CF-421D-B2AB-44DE3254813D}" presName="hierChild6" presStyleCnt="0"/>
      <dgm:spPr/>
    </dgm:pt>
    <dgm:pt modelId="{AACF20A6-93B7-4692-9378-E31263B3EDA2}" type="pres">
      <dgm:prSet presAssocID="{9BBC8AB4-C9CF-421D-B2AB-44DE3254813D}" presName="hierChild7" presStyleCnt="0"/>
      <dgm:spPr/>
    </dgm:pt>
    <dgm:pt modelId="{31C0166C-6F5A-4DD1-ACA1-A26231E9F8F5}" type="pres">
      <dgm:prSet presAssocID="{A6AAD0F0-B3ED-4C59-8CA5-E21B8644B00F}" presName="Name101" presStyleLbl="parChTrans1D2" presStyleIdx="1" presStyleCnt="2"/>
      <dgm:spPr/>
      <dgm:t>
        <a:bodyPr/>
        <a:lstStyle/>
        <a:p>
          <a:endParaRPr lang="en-US"/>
        </a:p>
      </dgm:t>
    </dgm:pt>
    <dgm:pt modelId="{41AA5EAF-481D-48C6-BC1C-E81898D84171}" type="pres">
      <dgm:prSet presAssocID="{C7110110-14A1-40E0-A7D1-DE1574D685E0}" presName="hierRoot3" presStyleCnt="0">
        <dgm:presLayoutVars>
          <dgm:hierBranch val="init"/>
        </dgm:presLayoutVars>
      </dgm:prSet>
      <dgm:spPr/>
    </dgm:pt>
    <dgm:pt modelId="{653F7965-BD8A-4B5A-99D0-5F3A5D097B65}" type="pres">
      <dgm:prSet presAssocID="{C7110110-14A1-40E0-A7D1-DE1574D685E0}" presName="rootComposite3" presStyleCnt="0"/>
      <dgm:spPr/>
    </dgm:pt>
    <dgm:pt modelId="{279F80C3-E0F6-4936-BD66-E110B2426EED}" type="pres">
      <dgm:prSet presAssocID="{C7110110-14A1-40E0-A7D1-DE1574D685E0}" presName="rootText3" presStyleLbl="alignAcc1" presStyleIdx="0" presStyleCnt="0" custScaleX="112694" custLinFactNeighborX="7237" custLinFactNeighborY="-30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CEA448-B7E4-42DF-A245-5E3C68340047}" type="pres">
      <dgm:prSet presAssocID="{C7110110-14A1-40E0-A7D1-DE1574D685E0}" presName="topArc3" presStyleLbl="parChTrans1D1" presStyleIdx="4" presStyleCnt="6"/>
      <dgm:spPr/>
    </dgm:pt>
    <dgm:pt modelId="{58CA2163-D534-40DE-BBEE-DD4F7815CA32}" type="pres">
      <dgm:prSet presAssocID="{C7110110-14A1-40E0-A7D1-DE1574D685E0}" presName="bottomArc3" presStyleLbl="parChTrans1D1" presStyleIdx="5" presStyleCnt="6"/>
      <dgm:spPr/>
    </dgm:pt>
    <dgm:pt modelId="{8C264184-4C68-4E9C-AF61-BDD7F818AE90}" type="pres">
      <dgm:prSet presAssocID="{C7110110-14A1-40E0-A7D1-DE1574D685E0}" presName="topConnNode3" presStyleLbl="asst1" presStyleIdx="0" presStyleCnt="0"/>
      <dgm:spPr/>
      <dgm:t>
        <a:bodyPr/>
        <a:lstStyle/>
        <a:p>
          <a:endParaRPr lang="en-US"/>
        </a:p>
      </dgm:t>
    </dgm:pt>
    <dgm:pt modelId="{99BD036C-D437-4F21-BE48-279BF2B64B08}" type="pres">
      <dgm:prSet presAssocID="{C7110110-14A1-40E0-A7D1-DE1574D685E0}" presName="hierChild6" presStyleCnt="0"/>
      <dgm:spPr/>
    </dgm:pt>
    <dgm:pt modelId="{20B8B262-77F1-43B3-831A-2AC06E6AECA1}" type="pres">
      <dgm:prSet presAssocID="{C7110110-14A1-40E0-A7D1-DE1574D685E0}" presName="hierChild7" presStyleCnt="0"/>
      <dgm:spPr/>
    </dgm:pt>
  </dgm:ptLst>
  <dgm:cxnLst>
    <dgm:cxn modelId="{14DDD4AD-7771-42D1-9C1A-ED7ABFCCBC80}" srcId="{B8561031-520F-432E-8682-754D1FFFDE46}" destId="{74579B43-EFC1-47A9-80D0-8225AB2A63C0}" srcOrd="0" destOrd="0" parTransId="{F813CC65-E6AB-4E9B-BFDD-22A76C2C8F54}" sibTransId="{2659C754-E637-424A-9202-398A3EABBB26}"/>
    <dgm:cxn modelId="{A8852BFD-9523-42BE-8D68-382934BDA00A}" type="presOf" srcId="{9BBC8AB4-C9CF-421D-B2AB-44DE3254813D}" destId="{FC70B0E0-9C36-44BA-9C50-2B3222CAB396}" srcOrd="0" destOrd="0" presId="urn:microsoft.com/office/officeart/2008/layout/HalfCircleOrganizationChart"/>
    <dgm:cxn modelId="{4BC7709F-23A0-450A-B1EA-C338A567FAA4}" type="presOf" srcId="{C7110110-14A1-40E0-A7D1-DE1574D685E0}" destId="{279F80C3-E0F6-4936-BD66-E110B2426EED}" srcOrd="0" destOrd="0" presId="urn:microsoft.com/office/officeart/2008/layout/HalfCircleOrganizationChart"/>
    <dgm:cxn modelId="{CC2410C0-525A-49B6-A9C8-D88A978A8FFF}" type="presOf" srcId="{B8561031-520F-432E-8682-754D1FFFDE46}" destId="{B0BFEAA1-AB4B-44F9-BB0D-A0CC50ED1861}" srcOrd="0" destOrd="0" presId="urn:microsoft.com/office/officeart/2008/layout/HalfCircleOrganizationChart"/>
    <dgm:cxn modelId="{7D8E70F3-A667-4E7E-B4EC-8FB5DEEBEB3C}" type="presOf" srcId="{74579B43-EFC1-47A9-80D0-8225AB2A63C0}" destId="{F20380D6-502B-438B-BFBF-9E26C5822B32}" srcOrd="0" destOrd="0" presId="urn:microsoft.com/office/officeart/2008/layout/HalfCircleOrganizationChart"/>
    <dgm:cxn modelId="{FFE99836-573E-4A8B-A395-8999F98B134C}" type="presOf" srcId="{A6AAD0F0-B3ED-4C59-8CA5-E21B8644B00F}" destId="{31C0166C-6F5A-4DD1-ACA1-A26231E9F8F5}" srcOrd="0" destOrd="0" presId="urn:microsoft.com/office/officeart/2008/layout/HalfCircleOrganizationChart"/>
    <dgm:cxn modelId="{ACB723B1-2A8C-4F43-B7C3-5DD08ED9357B}" type="presOf" srcId="{9BBC8AB4-C9CF-421D-B2AB-44DE3254813D}" destId="{152B043E-2DB3-433B-9E78-9D914E5D9A87}" srcOrd="1" destOrd="0" presId="urn:microsoft.com/office/officeart/2008/layout/HalfCircleOrganizationChart"/>
    <dgm:cxn modelId="{EF9CEC6A-A062-4341-93B8-1FDF881303DE}" type="presOf" srcId="{74579B43-EFC1-47A9-80D0-8225AB2A63C0}" destId="{404FBAFA-D1C6-4E54-BB21-536796A4B591}" srcOrd="1" destOrd="0" presId="urn:microsoft.com/office/officeart/2008/layout/HalfCircleOrganizationChart"/>
    <dgm:cxn modelId="{8224F2F2-5D72-42EF-995E-621A815B0176}" type="presOf" srcId="{C7110110-14A1-40E0-A7D1-DE1574D685E0}" destId="{8C264184-4C68-4E9C-AF61-BDD7F818AE90}" srcOrd="1" destOrd="0" presId="urn:microsoft.com/office/officeart/2008/layout/HalfCircleOrganizationChart"/>
    <dgm:cxn modelId="{C6F7989F-5B76-40BB-B566-4C3AA8FD1F45}" srcId="{74579B43-EFC1-47A9-80D0-8225AB2A63C0}" destId="{C7110110-14A1-40E0-A7D1-DE1574D685E0}" srcOrd="1" destOrd="0" parTransId="{A6AAD0F0-B3ED-4C59-8CA5-E21B8644B00F}" sibTransId="{97F02D9C-12DD-4D9E-A301-0B003F10AFE4}"/>
    <dgm:cxn modelId="{EDD4359C-867D-4AE5-AE65-CAE993397ED1}" srcId="{74579B43-EFC1-47A9-80D0-8225AB2A63C0}" destId="{9BBC8AB4-C9CF-421D-B2AB-44DE3254813D}" srcOrd="0" destOrd="0" parTransId="{0779958D-1FF5-412D-B60E-DF4D64237D68}" sibTransId="{CDFB1394-0F18-4AA7-A607-638F08897C28}"/>
    <dgm:cxn modelId="{4D7A8A8A-4CFB-454B-BC77-FC32C2F4BBBE}" type="presOf" srcId="{0779958D-1FF5-412D-B60E-DF4D64237D68}" destId="{5EF4563E-8CED-4E94-853D-A31EA3F276F6}" srcOrd="0" destOrd="0" presId="urn:microsoft.com/office/officeart/2008/layout/HalfCircleOrganizationChart"/>
    <dgm:cxn modelId="{1FFE5AE0-8E15-4900-9F3F-D1E478F05B80}" type="presParOf" srcId="{B0BFEAA1-AB4B-44F9-BB0D-A0CC50ED1861}" destId="{C8EAF090-F262-4DEC-8FC8-E0B721ADE962}" srcOrd="0" destOrd="0" presId="urn:microsoft.com/office/officeart/2008/layout/HalfCircleOrganizationChart"/>
    <dgm:cxn modelId="{35D5F6AD-CC54-49F8-B2F2-FB875B3BD769}" type="presParOf" srcId="{C8EAF090-F262-4DEC-8FC8-E0B721ADE962}" destId="{8930BA2D-4D0A-4188-8A48-8156DE91E4C4}" srcOrd="0" destOrd="0" presId="urn:microsoft.com/office/officeart/2008/layout/HalfCircleOrganizationChart"/>
    <dgm:cxn modelId="{F44CD6D4-D77B-4A9B-A0BC-633FB22A906A}" type="presParOf" srcId="{8930BA2D-4D0A-4188-8A48-8156DE91E4C4}" destId="{F20380D6-502B-438B-BFBF-9E26C5822B32}" srcOrd="0" destOrd="0" presId="urn:microsoft.com/office/officeart/2008/layout/HalfCircleOrganizationChart"/>
    <dgm:cxn modelId="{3CD49193-F738-4644-A71A-26C658B88968}" type="presParOf" srcId="{8930BA2D-4D0A-4188-8A48-8156DE91E4C4}" destId="{A8D5AC87-BD31-4F4B-B87E-7E170F452402}" srcOrd="1" destOrd="0" presId="urn:microsoft.com/office/officeart/2008/layout/HalfCircleOrganizationChart"/>
    <dgm:cxn modelId="{765BE6EA-B61D-40D0-83AA-E4F07504BCD9}" type="presParOf" srcId="{8930BA2D-4D0A-4188-8A48-8156DE91E4C4}" destId="{84722D8C-C657-4C1D-9A7D-BDFFF737F11F}" srcOrd="2" destOrd="0" presId="urn:microsoft.com/office/officeart/2008/layout/HalfCircleOrganizationChart"/>
    <dgm:cxn modelId="{A288BA40-C066-4B6F-AFD7-A89B60FA4D22}" type="presParOf" srcId="{8930BA2D-4D0A-4188-8A48-8156DE91E4C4}" destId="{404FBAFA-D1C6-4E54-BB21-536796A4B591}" srcOrd="3" destOrd="0" presId="urn:microsoft.com/office/officeart/2008/layout/HalfCircleOrganizationChart"/>
    <dgm:cxn modelId="{61F4D0F1-8BD2-4E3E-B66E-32191C774C3A}" type="presParOf" srcId="{C8EAF090-F262-4DEC-8FC8-E0B721ADE962}" destId="{E0EEB5C6-150A-4EDB-B49D-37749484C39D}" srcOrd="1" destOrd="0" presId="urn:microsoft.com/office/officeart/2008/layout/HalfCircleOrganizationChart"/>
    <dgm:cxn modelId="{8350B67F-2064-4C89-9D45-F5906AA09766}" type="presParOf" srcId="{C8EAF090-F262-4DEC-8FC8-E0B721ADE962}" destId="{41B20DFF-8B01-4231-978B-B96E0F208930}" srcOrd="2" destOrd="0" presId="urn:microsoft.com/office/officeart/2008/layout/HalfCircleOrganizationChart"/>
    <dgm:cxn modelId="{FB3C4F51-DE67-4B14-A871-19302897D231}" type="presParOf" srcId="{41B20DFF-8B01-4231-978B-B96E0F208930}" destId="{5EF4563E-8CED-4E94-853D-A31EA3F276F6}" srcOrd="0" destOrd="0" presId="urn:microsoft.com/office/officeart/2008/layout/HalfCircleOrganizationChart"/>
    <dgm:cxn modelId="{03C6D994-7CFF-4058-B657-7149B835C05C}" type="presParOf" srcId="{41B20DFF-8B01-4231-978B-B96E0F208930}" destId="{634CC457-9B4D-4D38-AFC0-DB2B78190D5E}" srcOrd="1" destOrd="0" presId="urn:microsoft.com/office/officeart/2008/layout/HalfCircleOrganizationChart"/>
    <dgm:cxn modelId="{E64FC40F-B814-48AE-A744-A65F7EFB31A0}" type="presParOf" srcId="{634CC457-9B4D-4D38-AFC0-DB2B78190D5E}" destId="{C2898AA7-EDC9-46D4-9075-590F6BCAC2E6}" srcOrd="0" destOrd="0" presId="urn:microsoft.com/office/officeart/2008/layout/HalfCircleOrganizationChart"/>
    <dgm:cxn modelId="{64509676-3670-4264-8034-DD72726CDACB}" type="presParOf" srcId="{C2898AA7-EDC9-46D4-9075-590F6BCAC2E6}" destId="{FC70B0E0-9C36-44BA-9C50-2B3222CAB396}" srcOrd="0" destOrd="0" presId="urn:microsoft.com/office/officeart/2008/layout/HalfCircleOrganizationChart"/>
    <dgm:cxn modelId="{FCB55B11-FF6E-4CE5-80EE-5CC273082364}" type="presParOf" srcId="{C2898AA7-EDC9-46D4-9075-590F6BCAC2E6}" destId="{84EA3F98-145A-43AC-8E83-62E9CDF25977}" srcOrd="1" destOrd="0" presId="urn:microsoft.com/office/officeart/2008/layout/HalfCircleOrganizationChart"/>
    <dgm:cxn modelId="{920DE70A-2BEF-4E9C-B5CD-48AFC676CDCC}" type="presParOf" srcId="{C2898AA7-EDC9-46D4-9075-590F6BCAC2E6}" destId="{90B7262B-7465-4EF3-B226-1FC6E29A79D7}" srcOrd="2" destOrd="0" presId="urn:microsoft.com/office/officeart/2008/layout/HalfCircleOrganizationChart"/>
    <dgm:cxn modelId="{AA877AE9-136D-4849-BAEA-6CD60E6FD61E}" type="presParOf" srcId="{C2898AA7-EDC9-46D4-9075-590F6BCAC2E6}" destId="{152B043E-2DB3-433B-9E78-9D914E5D9A87}" srcOrd="3" destOrd="0" presId="urn:microsoft.com/office/officeart/2008/layout/HalfCircleOrganizationChart"/>
    <dgm:cxn modelId="{76968A3D-E7AA-48D3-A489-282620B9BBD8}" type="presParOf" srcId="{634CC457-9B4D-4D38-AFC0-DB2B78190D5E}" destId="{4F2E5F24-E4FC-4552-9D80-F82C0F8CA59B}" srcOrd="1" destOrd="0" presId="urn:microsoft.com/office/officeart/2008/layout/HalfCircleOrganizationChart"/>
    <dgm:cxn modelId="{5A265771-75B9-4FAD-88E8-2451D68E91EB}" type="presParOf" srcId="{634CC457-9B4D-4D38-AFC0-DB2B78190D5E}" destId="{AACF20A6-93B7-4692-9378-E31263B3EDA2}" srcOrd="2" destOrd="0" presId="urn:microsoft.com/office/officeart/2008/layout/HalfCircleOrganizationChart"/>
    <dgm:cxn modelId="{B6283C42-9ACE-46C6-BFBD-EF984FF8DDD9}" type="presParOf" srcId="{41B20DFF-8B01-4231-978B-B96E0F208930}" destId="{31C0166C-6F5A-4DD1-ACA1-A26231E9F8F5}" srcOrd="2" destOrd="0" presId="urn:microsoft.com/office/officeart/2008/layout/HalfCircleOrganizationChart"/>
    <dgm:cxn modelId="{8DC49042-9D9E-427A-B8A0-571E7F32BC5F}" type="presParOf" srcId="{41B20DFF-8B01-4231-978B-B96E0F208930}" destId="{41AA5EAF-481D-48C6-BC1C-E81898D84171}" srcOrd="3" destOrd="0" presId="urn:microsoft.com/office/officeart/2008/layout/HalfCircleOrganizationChart"/>
    <dgm:cxn modelId="{26BB94AF-B33B-4977-B2E7-190B5DF724E7}" type="presParOf" srcId="{41AA5EAF-481D-48C6-BC1C-E81898D84171}" destId="{653F7965-BD8A-4B5A-99D0-5F3A5D097B65}" srcOrd="0" destOrd="0" presId="urn:microsoft.com/office/officeart/2008/layout/HalfCircleOrganizationChart"/>
    <dgm:cxn modelId="{C59DBFAB-51DF-4695-B06F-6C361AE20638}" type="presParOf" srcId="{653F7965-BD8A-4B5A-99D0-5F3A5D097B65}" destId="{279F80C3-E0F6-4936-BD66-E110B2426EED}" srcOrd="0" destOrd="0" presId="urn:microsoft.com/office/officeart/2008/layout/HalfCircleOrganizationChart"/>
    <dgm:cxn modelId="{F82DDFF8-5546-4E17-BC84-CDBCEC8ED500}" type="presParOf" srcId="{653F7965-BD8A-4B5A-99D0-5F3A5D097B65}" destId="{D3CEA448-B7E4-42DF-A245-5E3C68340047}" srcOrd="1" destOrd="0" presId="urn:microsoft.com/office/officeart/2008/layout/HalfCircleOrganizationChart"/>
    <dgm:cxn modelId="{83256999-09C4-4750-BE57-CF4F9CFF4FB4}" type="presParOf" srcId="{653F7965-BD8A-4B5A-99D0-5F3A5D097B65}" destId="{58CA2163-D534-40DE-BBEE-DD4F7815CA32}" srcOrd="2" destOrd="0" presId="urn:microsoft.com/office/officeart/2008/layout/HalfCircleOrganizationChart"/>
    <dgm:cxn modelId="{2F879D51-DF35-4D11-9B55-7069ADAA7453}" type="presParOf" srcId="{653F7965-BD8A-4B5A-99D0-5F3A5D097B65}" destId="{8C264184-4C68-4E9C-AF61-BDD7F818AE90}" srcOrd="3" destOrd="0" presId="urn:microsoft.com/office/officeart/2008/layout/HalfCircleOrganizationChart"/>
    <dgm:cxn modelId="{046BE3F4-7F60-4569-8076-ACB5B81A0795}" type="presParOf" srcId="{41AA5EAF-481D-48C6-BC1C-E81898D84171}" destId="{99BD036C-D437-4F21-BE48-279BF2B64B08}" srcOrd="1" destOrd="0" presId="urn:microsoft.com/office/officeart/2008/layout/HalfCircleOrganizationChart"/>
    <dgm:cxn modelId="{58EA9ECD-741F-462E-ADBB-BBC67A2B44F9}" type="presParOf" srcId="{41AA5EAF-481D-48C6-BC1C-E81898D84171}" destId="{20B8B262-77F1-43B3-831A-2AC06E6AECA1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6022DF-BAAB-4229-A9C5-F285C23A9232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A88FB9-3508-4A22-A222-C5E8867CDD84}">
      <dgm:prSet phldrT="[Text]" custT="1"/>
      <dgm:spPr/>
      <dgm:t>
        <a:bodyPr/>
        <a:lstStyle/>
        <a:p>
          <a:r>
            <a:rPr lang="en-US" sz="2400" dirty="0" smtClean="0"/>
            <a:t>Infants who are </a:t>
          </a:r>
          <a:r>
            <a:rPr lang="en-US" sz="2400" b="1" dirty="0" smtClean="0">
              <a:solidFill>
                <a:srgbClr val="FF0000"/>
              </a:solidFill>
            </a:rPr>
            <a:t>not able to maintain </a:t>
          </a:r>
          <a:r>
            <a:rPr lang="en-US" sz="2400" u="sng" dirty="0" err="1" smtClean="0"/>
            <a:t>preprandial</a:t>
          </a:r>
          <a:r>
            <a:rPr lang="en-US" sz="2400" u="sng" dirty="0" smtClean="0"/>
            <a:t> plasma </a:t>
          </a:r>
          <a:r>
            <a:rPr lang="en-US" sz="2400" b="1" u="sng" dirty="0" smtClean="0">
              <a:solidFill>
                <a:srgbClr val="FF0000"/>
              </a:solidFill>
            </a:rPr>
            <a:t>glucose &gt;60 mg/</a:t>
          </a:r>
          <a:r>
            <a:rPr lang="en-US" sz="2400" b="1" u="sng" dirty="0" err="1" smtClean="0">
              <a:solidFill>
                <a:srgbClr val="FF0000"/>
              </a:solidFill>
            </a:rPr>
            <a:t>dL</a:t>
          </a:r>
          <a:r>
            <a:rPr lang="en-US" sz="2400" b="1" dirty="0" smtClean="0">
              <a:solidFill>
                <a:srgbClr val="FF0000"/>
              </a:solidFill>
            </a:rPr>
            <a:t> </a:t>
          </a:r>
          <a:r>
            <a:rPr lang="en-US" sz="2400" b="1" dirty="0" smtClean="0"/>
            <a:t>after 48 hours </a:t>
          </a:r>
          <a:r>
            <a:rPr lang="en-US" sz="2400" dirty="0" smtClean="0"/>
            <a:t>of age without IV dextrose</a:t>
          </a:r>
          <a:endParaRPr lang="en-US" sz="2400" dirty="0"/>
        </a:p>
      </dgm:t>
    </dgm:pt>
    <dgm:pt modelId="{2F255CCE-9074-4F62-AD83-657F7C557B91}" type="parTrans" cxnId="{C4091A2F-EBDE-4CB2-9645-211A9397BA90}">
      <dgm:prSet/>
      <dgm:spPr/>
      <dgm:t>
        <a:bodyPr/>
        <a:lstStyle/>
        <a:p>
          <a:endParaRPr lang="en-US"/>
        </a:p>
      </dgm:t>
    </dgm:pt>
    <dgm:pt modelId="{C5DC8BE4-4102-4079-9A42-D065055BC90E}" type="sibTrans" cxnId="{C4091A2F-EBDE-4CB2-9645-211A9397BA90}">
      <dgm:prSet/>
      <dgm:spPr/>
      <dgm:t>
        <a:bodyPr/>
        <a:lstStyle/>
        <a:p>
          <a:endParaRPr lang="en-US"/>
        </a:p>
      </dgm:t>
    </dgm:pt>
    <dgm:pt modelId="{47663D0C-B9CD-4E4F-BEC7-0B4FA7E377F2}">
      <dgm:prSet phldrT="[Text]" custT="1"/>
      <dgm:spPr/>
      <dgm:t>
        <a:bodyPr/>
        <a:lstStyle/>
        <a:p>
          <a:r>
            <a:rPr lang="en-US" sz="2400" dirty="0" smtClean="0"/>
            <a:t>Infants who have severe hypoglycemia requiring </a:t>
          </a:r>
          <a:r>
            <a:rPr lang="en-US" sz="2400" b="1" dirty="0" smtClean="0">
              <a:solidFill>
                <a:srgbClr val="FF0000"/>
              </a:solidFill>
            </a:rPr>
            <a:t>prolonged</a:t>
          </a:r>
          <a:r>
            <a:rPr lang="en-US" sz="2400" dirty="0" smtClean="0"/>
            <a:t> and/or </a:t>
          </a:r>
          <a:r>
            <a:rPr lang="en-US" sz="2400" b="1" dirty="0" smtClean="0">
              <a:solidFill>
                <a:srgbClr val="FF0000"/>
              </a:solidFill>
            </a:rPr>
            <a:t>high rates </a:t>
          </a:r>
          <a:r>
            <a:rPr lang="en-US" sz="2400" dirty="0" smtClean="0"/>
            <a:t>of IV dextrose infusion(</a:t>
          </a:r>
          <a:r>
            <a:rPr lang="en-US" sz="2400" b="1" dirty="0" smtClean="0">
              <a:solidFill>
                <a:srgbClr val="00B050"/>
              </a:solidFill>
              <a:latin typeface="Arial"/>
              <a:cs typeface="Arial"/>
            </a:rPr>
            <a:t>≥</a:t>
          </a:r>
          <a:r>
            <a:rPr lang="en-US" sz="2400" b="1" dirty="0" smtClean="0">
              <a:solidFill>
                <a:srgbClr val="00B050"/>
              </a:solidFill>
            </a:rPr>
            <a:t> 12 mg/kg/min </a:t>
          </a:r>
          <a:r>
            <a:rPr lang="en-US" sz="2400" dirty="0" smtClean="0"/>
            <a:t>)</a:t>
          </a:r>
          <a:endParaRPr lang="en-US" sz="2400" dirty="0"/>
        </a:p>
      </dgm:t>
    </dgm:pt>
    <dgm:pt modelId="{DFDC7794-1AE0-40A9-9D6C-76F075136524}" type="parTrans" cxnId="{FD437CDF-8402-4A3D-B81B-137B6213CD3D}">
      <dgm:prSet/>
      <dgm:spPr/>
      <dgm:t>
        <a:bodyPr/>
        <a:lstStyle/>
        <a:p>
          <a:endParaRPr lang="en-US"/>
        </a:p>
      </dgm:t>
    </dgm:pt>
    <dgm:pt modelId="{D5651B9F-18BC-4A46-8AE6-19AA75E3286E}" type="sibTrans" cxnId="{FD437CDF-8402-4A3D-B81B-137B6213CD3D}">
      <dgm:prSet/>
      <dgm:spPr/>
      <dgm:t>
        <a:bodyPr/>
        <a:lstStyle/>
        <a:p>
          <a:endParaRPr lang="en-US"/>
        </a:p>
      </dgm:t>
    </dgm:pt>
    <dgm:pt modelId="{CB8EFFF9-953A-4D1B-9642-0F3C9CBD6764}" type="pres">
      <dgm:prSet presAssocID="{CC6022DF-BAAB-4229-A9C5-F285C23A92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DBF85B-97B2-4480-ACB0-9F1A45A617C5}" type="pres">
      <dgm:prSet presAssocID="{0DA88FB9-3508-4A22-A222-C5E8867CDD84}" presName="composite" presStyleCnt="0"/>
      <dgm:spPr/>
    </dgm:pt>
    <dgm:pt modelId="{3ACFBA55-B03D-47E6-9853-ED46B81D0D8E}" type="pres">
      <dgm:prSet presAssocID="{0DA88FB9-3508-4A22-A222-C5E8867CDD84}" presName="rect1" presStyleLbl="trAlignAcc1" presStyleIdx="0" presStyleCnt="2" custScaleY="2164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E7015-43E7-41A9-9B7F-438C9F41566F}" type="pres">
      <dgm:prSet presAssocID="{0DA88FB9-3508-4A22-A222-C5E8867CDD84}" presName="rect2" presStyleLbl="fgImgPlace1" presStyleIdx="0" presStyleCnt="2" custScaleY="102193" custLinFactNeighborX="-292" custLinFactNeighborY="551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B50EFC62-0357-4A43-8674-BD942B38B03E}" type="pres">
      <dgm:prSet presAssocID="{C5DC8BE4-4102-4079-9A42-D065055BC90E}" presName="sibTrans" presStyleCnt="0"/>
      <dgm:spPr/>
    </dgm:pt>
    <dgm:pt modelId="{A170DF04-1E56-40C4-89BC-93BC84099E5A}" type="pres">
      <dgm:prSet presAssocID="{47663D0C-B9CD-4E4F-BEC7-0B4FA7E377F2}" presName="composite" presStyleCnt="0"/>
      <dgm:spPr/>
    </dgm:pt>
    <dgm:pt modelId="{3A6B24E7-AF66-47E5-B932-B9BE400DDBB7}" type="pres">
      <dgm:prSet presAssocID="{47663D0C-B9CD-4E4F-BEC7-0B4FA7E377F2}" presName="rect1" presStyleLbl="trAlignAcc1" presStyleIdx="1" presStyleCnt="2" custScaleX="105114" custScaleY="2164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E0C216-6BB3-4203-83A1-5F8CCAD3CD31}" type="pres">
      <dgm:prSet presAssocID="{47663D0C-B9CD-4E4F-BEC7-0B4FA7E377F2}" presName="rect2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</dgm:spPr>
    </dgm:pt>
  </dgm:ptLst>
  <dgm:cxnLst>
    <dgm:cxn modelId="{C4091A2F-EBDE-4CB2-9645-211A9397BA90}" srcId="{CC6022DF-BAAB-4229-A9C5-F285C23A9232}" destId="{0DA88FB9-3508-4A22-A222-C5E8867CDD84}" srcOrd="0" destOrd="0" parTransId="{2F255CCE-9074-4F62-AD83-657F7C557B91}" sibTransId="{C5DC8BE4-4102-4079-9A42-D065055BC90E}"/>
    <dgm:cxn modelId="{6E305B8E-69E7-4A25-971D-580E46D91BBB}" type="presOf" srcId="{47663D0C-B9CD-4E4F-BEC7-0B4FA7E377F2}" destId="{3A6B24E7-AF66-47E5-B932-B9BE400DDBB7}" srcOrd="0" destOrd="0" presId="urn:microsoft.com/office/officeart/2008/layout/PictureStrips"/>
    <dgm:cxn modelId="{FD437CDF-8402-4A3D-B81B-137B6213CD3D}" srcId="{CC6022DF-BAAB-4229-A9C5-F285C23A9232}" destId="{47663D0C-B9CD-4E4F-BEC7-0B4FA7E377F2}" srcOrd="1" destOrd="0" parTransId="{DFDC7794-1AE0-40A9-9D6C-76F075136524}" sibTransId="{D5651B9F-18BC-4A46-8AE6-19AA75E3286E}"/>
    <dgm:cxn modelId="{7F3F1564-8FF9-41DF-87B6-E88A9C4E8514}" type="presOf" srcId="{CC6022DF-BAAB-4229-A9C5-F285C23A9232}" destId="{CB8EFFF9-953A-4D1B-9642-0F3C9CBD6764}" srcOrd="0" destOrd="0" presId="urn:microsoft.com/office/officeart/2008/layout/PictureStrips"/>
    <dgm:cxn modelId="{DDF5048D-958D-4A4F-ADB6-9FF857466DF1}" type="presOf" srcId="{0DA88FB9-3508-4A22-A222-C5E8867CDD84}" destId="{3ACFBA55-B03D-47E6-9853-ED46B81D0D8E}" srcOrd="0" destOrd="0" presId="urn:microsoft.com/office/officeart/2008/layout/PictureStrips"/>
    <dgm:cxn modelId="{5415E733-8705-43C3-B925-21691C28457E}" type="presParOf" srcId="{CB8EFFF9-953A-4D1B-9642-0F3C9CBD6764}" destId="{27DBF85B-97B2-4480-ACB0-9F1A45A617C5}" srcOrd="0" destOrd="0" presId="urn:microsoft.com/office/officeart/2008/layout/PictureStrips"/>
    <dgm:cxn modelId="{9845509E-CCF9-4028-BF2D-A7A4C1833183}" type="presParOf" srcId="{27DBF85B-97B2-4480-ACB0-9F1A45A617C5}" destId="{3ACFBA55-B03D-47E6-9853-ED46B81D0D8E}" srcOrd="0" destOrd="0" presId="urn:microsoft.com/office/officeart/2008/layout/PictureStrips"/>
    <dgm:cxn modelId="{B1C64D85-88BC-429A-9343-BA506D529D18}" type="presParOf" srcId="{27DBF85B-97B2-4480-ACB0-9F1A45A617C5}" destId="{63BE7015-43E7-41A9-9B7F-438C9F41566F}" srcOrd="1" destOrd="0" presId="urn:microsoft.com/office/officeart/2008/layout/PictureStrips"/>
    <dgm:cxn modelId="{C9A1CA58-6680-4EBC-B92C-5BB4720F51F5}" type="presParOf" srcId="{CB8EFFF9-953A-4D1B-9642-0F3C9CBD6764}" destId="{B50EFC62-0357-4A43-8674-BD942B38B03E}" srcOrd="1" destOrd="0" presId="urn:microsoft.com/office/officeart/2008/layout/PictureStrips"/>
    <dgm:cxn modelId="{0F90884B-6C87-4106-87C6-CA6EA8EA1B65}" type="presParOf" srcId="{CB8EFFF9-953A-4D1B-9642-0F3C9CBD6764}" destId="{A170DF04-1E56-40C4-89BC-93BC84099E5A}" srcOrd="2" destOrd="0" presId="urn:microsoft.com/office/officeart/2008/layout/PictureStrips"/>
    <dgm:cxn modelId="{1FBA6F5A-012B-4471-88F6-787167DF08FD}" type="presParOf" srcId="{A170DF04-1E56-40C4-89BC-93BC84099E5A}" destId="{3A6B24E7-AF66-47E5-B932-B9BE400DDBB7}" srcOrd="0" destOrd="0" presId="urn:microsoft.com/office/officeart/2008/layout/PictureStrips"/>
    <dgm:cxn modelId="{6621D3C6-22E2-43F7-90B2-653DE9C7B52F}" type="presParOf" srcId="{A170DF04-1E56-40C4-89BC-93BC84099E5A}" destId="{C8E0C216-6BB3-4203-83A1-5F8CCAD3CD3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C47EF-D191-415D-A87D-C4149E560DD5}">
      <dsp:nvSpPr>
        <dsp:cNvPr id="0" name=""/>
        <dsp:cNvSpPr/>
      </dsp:nvSpPr>
      <dsp:spPr>
        <a:xfrm>
          <a:off x="0" y="0"/>
          <a:ext cx="8534400" cy="1426368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b="1" kern="1200" dirty="0" smtClean="0">
              <a:solidFill>
                <a:schemeClr val="tx2"/>
              </a:solidFill>
              <a:latin typeface="Berlin Sans FB Demi" pitchFamily="34" charset="0"/>
            </a:rPr>
            <a:t>Persistent  Hypoglycemia</a:t>
          </a:r>
          <a:endParaRPr lang="en-US" sz="5600" kern="1200" dirty="0">
            <a:solidFill>
              <a:schemeClr val="tx2"/>
            </a:solidFill>
          </a:endParaRPr>
        </a:p>
      </dsp:txBody>
      <dsp:txXfrm>
        <a:off x="0" y="0"/>
        <a:ext cx="8534400" cy="1426368"/>
      </dsp:txXfrm>
    </dsp:sp>
    <dsp:sp modelId="{95005AD5-ADFE-4DA2-B457-01A7E825DB59}">
      <dsp:nvSpPr>
        <dsp:cNvPr id="0" name=""/>
        <dsp:cNvSpPr/>
      </dsp:nvSpPr>
      <dsp:spPr>
        <a:xfrm>
          <a:off x="2985" y="1426368"/>
          <a:ext cx="2946201" cy="2995374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1-Hyper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insulinism</a:t>
          </a:r>
          <a:endParaRPr lang="en-US" sz="2800" kern="1200" dirty="0"/>
        </a:p>
      </dsp:txBody>
      <dsp:txXfrm>
        <a:off x="2985" y="1426368"/>
        <a:ext cx="2946201" cy="2995374"/>
      </dsp:txXfrm>
    </dsp:sp>
    <dsp:sp modelId="{97475F4B-D653-46D4-9E2D-C61320532261}">
      <dsp:nvSpPr>
        <dsp:cNvPr id="0" name=""/>
        <dsp:cNvSpPr/>
      </dsp:nvSpPr>
      <dsp:spPr>
        <a:xfrm>
          <a:off x="2949187" y="1410942"/>
          <a:ext cx="2946201" cy="3026227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2-Endocrine disorders</a:t>
          </a:r>
          <a:endParaRPr lang="en-US" sz="2800" kern="1200" dirty="0"/>
        </a:p>
      </dsp:txBody>
      <dsp:txXfrm>
        <a:off x="2949187" y="1410942"/>
        <a:ext cx="2946201" cy="3026227"/>
      </dsp:txXfrm>
    </dsp:sp>
    <dsp:sp modelId="{8B52AFD3-43A5-4B68-90D0-1377887666E0}">
      <dsp:nvSpPr>
        <dsp:cNvPr id="0" name=""/>
        <dsp:cNvSpPr/>
      </dsp:nvSpPr>
      <dsp:spPr>
        <a:xfrm>
          <a:off x="5895388" y="1426368"/>
          <a:ext cx="2636025" cy="2995374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3-Inborn errors of metabolism</a:t>
          </a:r>
          <a:endParaRPr lang="en-US" sz="2800" kern="1200" dirty="0"/>
        </a:p>
      </dsp:txBody>
      <dsp:txXfrm>
        <a:off x="5895388" y="1426368"/>
        <a:ext cx="2636025" cy="2995374"/>
      </dsp:txXfrm>
    </dsp:sp>
    <dsp:sp modelId="{F65449A8-F08F-488D-847A-5D4AA2990B8A}">
      <dsp:nvSpPr>
        <dsp:cNvPr id="0" name=""/>
        <dsp:cNvSpPr/>
      </dsp:nvSpPr>
      <dsp:spPr>
        <a:xfrm>
          <a:off x="0" y="4421743"/>
          <a:ext cx="8534400" cy="33281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81DC7-5431-4F52-95A1-6987CBF46589}">
      <dsp:nvSpPr>
        <dsp:cNvPr id="0" name=""/>
        <dsp:cNvSpPr/>
      </dsp:nvSpPr>
      <dsp:spPr>
        <a:xfrm>
          <a:off x="2704022" y="2209"/>
          <a:ext cx="5275275" cy="4521543"/>
        </a:xfrm>
        <a:prstGeom prst="rightArrow">
          <a:avLst>
            <a:gd name="adj1" fmla="val 75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Initial oral feeding </a:t>
          </a:r>
          <a:r>
            <a:rPr lang="en-US" sz="2400" kern="1200" dirty="0" smtClean="0"/>
            <a:t>should be given within the </a:t>
          </a:r>
          <a:r>
            <a:rPr lang="en-US" sz="2400" b="1" kern="1200" dirty="0" smtClean="0"/>
            <a:t>first hour of life in delivery room.</a:t>
          </a:r>
          <a:endParaRPr lang="en-US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rgbClr val="FF0000"/>
              </a:solidFill>
            </a:rPr>
            <a:t>BS</a:t>
          </a:r>
          <a:r>
            <a:rPr lang="en-US" sz="2400" b="1" kern="1200" dirty="0" smtClean="0"/>
            <a:t> </a:t>
          </a:r>
          <a:r>
            <a:rPr lang="en-US" sz="2400" kern="1200" dirty="0" smtClean="0"/>
            <a:t>should be measured frequently, starting </a:t>
          </a:r>
          <a:r>
            <a:rPr lang="en-US" sz="2400" b="1" kern="1200" dirty="0" smtClean="0">
              <a:solidFill>
                <a:srgbClr val="FF0000"/>
              </a:solidFill>
            </a:rPr>
            <a:t>20 to 30 minutes after the initial feed </a:t>
          </a:r>
          <a:r>
            <a:rPr lang="en-US" sz="2400" kern="1200" dirty="0" smtClean="0"/>
            <a:t>and then </a:t>
          </a:r>
          <a:r>
            <a:rPr lang="en-US" sz="2400" u="sng" kern="1200" dirty="0" smtClean="0"/>
            <a:t>before subsequent feedings.</a:t>
          </a:r>
          <a:endParaRPr lang="en-US" sz="2400" u="sng" kern="1200" dirty="0"/>
        </a:p>
      </dsp:txBody>
      <dsp:txXfrm>
        <a:off x="2704022" y="567402"/>
        <a:ext cx="3579696" cy="3391157"/>
      </dsp:txXfrm>
    </dsp:sp>
    <dsp:sp modelId="{DF4416BC-379B-409C-AD42-1F6519B94178}">
      <dsp:nvSpPr>
        <dsp:cNvPr id="0" name=""/>
        <dsp:cNvSpPr/>
      </dsp:nvSpPr>
      <dsp:spPr>
        <a:xfrm>
          <a:off x="194177" y="1295393"/>
          <a:ext cx="2509845" cy="1935175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Aasymptomatic</a:t>
          </a:r>
          <a:r>
            <a:rPr lang="en-US" sz="2400" b="1" kern="1200" dirty="0" smtClean="0"/>
            <a:t>  infants at risk for hypoglycemia</a:t>
          </a:r>
          <a:endParaRPr lang="en-US" sz="2400" b="1" kern="1200" dirty="0"/>
        </a:p>
      </dsp:txBody>
      <dsp:txXfrm>
        <a:off x="288644" y="1389860"/>
        <a:ext cx="2320911" cy="17462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0166C-6F5A-4DD1-ACA1-A26231E9F8F5}">
      <dsp:nvSpPr>
        <dsp:cNvPr id="0" name=""/>
        <dsp:cNvSpPr/>
      </dsp:nvSpPr>
      <dsp:spPr>
        <a:xfrm>
          <a:off x="4069625" y="739394"/>
          <a:ext cx="1516640" cy="1089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9407"/>
              </a:lnTo>
              <a:lnTo>
                <a:pt x="1516640" y="10894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F4563E-8CED-4E94-853D-A31EA3F276F6}">
      <dsp:nvSpPr>
        <dsp:cNvPr id="0" name=""/>
        <dsp:cNvSpPr/>
      </dsp:nvSpPr>
      <dsp:spPr>
        <a:xfrm>
          <a:off x="2635065" y="739394"/>
          <a:ext cx="1434559" cy="1089407"/>
        </a:xfrm>
        <a:custGeom>
          <a:avLst/>
          <a:gdLst/>
          <a:ahLst/>
          <a:cxnLst/>
          <a:rect l="0" t="0" r="0" b="0"/>
          <a:pathLst>
            <a:path>
              <a:moveTo>
                <a:pt x="1434559" y="0"/>
              </a:moveTo>
              <a:lnTo>
                <a:pt x="1434559" y="1089407"/>
              </a:lnTo>
              <a:lnTo>
                <a:pt x="0" y="10894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5AC87-BD31-4F4B-B87E-7E170F452402}">
      <dsp:nvSpPr>
        <dsp:cNvPr id="0" name=""/>
        <dsp:cNvSpPr/>
      </dsp:nvSpPr>
      <dsp:spPr>
        <a:xfrm>
          <a:off x="3184339" y="78597"/>
          <a:ext cx="1770570" cy="66079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722D8C-C657-4C1D-9A7D-BDFFF737F11F}">
      <dsp:nvSpPr>
        <dsp:cNvPr id="0" name=""/>
        <dsp:cNvSpPr/>
      </dsp:nvSpPr>
      <dsp:spPr>
        <a:xfrm>
          <a:off x="3184339" y="78597"/>
          <a:ext cx="1770570" cy="66079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0380D6-502B-438B-BFBF-9E26C5822B32}">
      <dsp:nvSpPr>
        <dsp:cNvPr id="0" name=""/>
        <dsp:cNvSpPr/>
      </dsp:nvSpPr>
      <dsp:spPr>
        <a:xfrm>
          <a:off x="2299054" y="197540"/>
          <a:ext cx="3541140" cy="4229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For preterm infants GA &lt; 35 weeks</a:t>
          </a:r>
          <a:endParaRPr lang="en-US" sz="2400" b="1" kern="1200" dirty="0"/>
        </a:p>
      </dsp:txBody>
      <dsp:txXfrm>
        <a:off x="2299054" y="197540"/>
        <a:ext cx="3541140" cy="422910"/>
      </dsp:txXfrm>
    </dsp:sp>
    <dsp:sp modelId="{84EA3F98-145A-43AC-8E83-62E9CDF25977}">
      <dsp:nvSpPr>
        <dsp:cNvPr id="0" name=""/>
        <dsp:cNvSpPr/>
      </dsp:nvSpPr>
      <dsp:spPr>
        <a:xfrm>
          <a:off x="1246287" y="1567507"/>
          <a:ext cx="1578156" cy="145163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B7262B-7465-4EF3-B226-1FC6E29A79D7}">
      <dsp:nvSpPr>
        <dsp:cNvPr id="0" name=""/>
        <dsp:cNvSpPr/>
      </dsp:nvSpPr>
      <dsp:spPr>
        <a:xfrm>
          <a:off x="1246287" y="1567507"/>
          <a:ext cx="1578156" cy="145163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0B0E0-9C36-44BA-9C50-2B3222CAB396}">
      <dsp:nvSpPr>
        <dsp:cNvPr id="0" name=""/>
        <dsp:cNvSpPr/>
      </dsp:nvSpPr>
      <dsp:spPr>
        <a:xfrm>
          <a:off x="457209" y="1828801"/>
          <a:ext cx="3156313" cy="92904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who are </a:t>
          </a:r>
          <a:r>
            <a:rPr lang="en-US" sz="2000" b="1" kern="1200" dirty="0" smtClean="0"/>
            <a:t>able to maintain adequate nutrition </a:t>
          </a:r>
          <a:r>
            <a:rPr lang="en-US" sz="2000" kern="1200" dirty="0" smtClean="0"/>
            <a:t>by enteral feeds</a:t>
          </a:r>
          <a:endParaRPr lang="en-US" sz="2000" kern="1200" dirty="0"/>
        </a:p>
      </dsp:txBody>
      <dsp:txXfrm>
        <a:off x="457209" y="1828801"/>
        <a:ext cx="3156313" cy="929044"/>
      </dsp:txXfrm>
    </dsp:sp>
    <dsp:sp modelId="{D3CEA448-B7E4-42DF-A245-5E3C68340047}">
      <dsp:nvSpPr>
        <dsp:cNvPr id="0" name=""/>
        <dsp:cNvSpPr/>
      </dsp:nvSpPr>
      <dsp:spPr>
        <a:xfrm>
          <a:off x="5389957" y="1567507"/>
          <a:ext cx="1635902" cy="1451632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A2163-D534-40DE-BBEE-DD4F7815CA32}">
      <dsp:nvSpPr>
        <dsp:cNvPr id="0" name=""/>
        <dsp:cNvSpPr/>
      </dsp:nvSpPr>
      <dsp:spPr>
        <a:xfrm>
          <a:off x="5389957" y="1567507"/>
          <a:ext cx="1635902" cy="1451632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9F80C3-E0F6-4936-BD66-E110B2426EED}">
      <dsp:nvSpPr>
        <dsp:cNvPr id="0" name=""/>
        <dsp:cNvSpPr/>
      </dsp:nvSpPr>
      <dsp:spPr>
        <a:xfrm>
          <a:off x="4572006" y="1828801"/>
          <a:ext cx="3271805" cy="92904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those who are </a:t>
          </a:r>
          <a:r>
            <a:rPr lang="en-US" sz="1800" b="1" kern="1200" dirty="0" smtClean="0"/>
            <a:t>not expected to be able to receive enough enteral nutrition</a:t>
          </a:r>
          <a:r>
            <a:rPr lang="en-US" sz="1800" kern="1200" dirty="0" smtClean="0"/>
            <a:t> due to prematurity</a:t>
          </a:r>
          <a:endParaRPr lang="en-US" sz="1800" kern="1200" dirty="0"/>
        </a:p>
      </dsp:txBody>
      <dsp:txXfrm>
        <a:off x="4572006" y="1828801"/>
        <a:ext cx="3271805" cy="9290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FBA55-B03D-47E6-9853-ED46B81D0D8E}">
      <dsp:nvSpPr>
        <dsp:cNvPr id="0" name=""/>
        <dsp:cNvSpPr/>
      </dsp:nvSpPr>
      <dsp:spPr>
        <a:xfrm>
          <a:off x="172613" y="169212"/>
          <a:ext cx="4118514" cy="278577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1752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Infants who are </a:t>
          </a:r>
          <a:r>
            <a:rPr lang="en-US" sz="2400" b="1" kern="1200" dirty="0" smtClean="0">
              <a:solidFill>
                <a:srgbClr val="FF0000"/>
              </a:solidFill>
            </a:rPr>
            <a:t>not able to maintain </a:t>
          </a:r>
          <a:r>
            <a:rPr lang="en-US" sz="2400" u="sng" kern="1200" dirty="0" err="1" smtClean="0"/>
            <a:t>preprandial</a:t>
          </a:r>
          <a:r>
            <a:rPr lang="en-US" sz="2400" u="sng" kern="1200" dirty="0" smtClean="0"/>
            <a:t> plasma </a:t>
          </a:r>
          <a:r>
            <a:rPr lang="en-US" sz="2400" b="1" u="sng" kern="1200" dirty="0" smtClean="0">
              <a:solidFill>
                <a:srgbClr val="FF0000"/>
              </a:solidFill>
            </a:rPr>
            <a:t>glucose &gt;60 mg/</a:t>
          </a:r>
          <a:r>
            <a:rPr lang="en-US" sz="2400" b="1" u="sng" kern="1200" dirty="0" err="1" smtClean="0">
              <a:solidFill>
                <a:srgbClr val="FF0000"/>
              </a:solidFill>
            </a:rPr>
            <a:t>dL</a:t>
          </a:r>
          <a:r>
            <a:rPr lang="en-US" sz="2400" b="1" kern="1200" dirty="0" smtClean="0">
              <a:solidFill>
                <a:srgbClr val="FF0000"/>
              </a:solidFill>
            </a:rPr>
            <a:t> </a:t>
          </a:r>
          <a:r>
            <a:rPr lang="en-US" sz="2400" b="1" kern="1200" dirty="0" smtClean="0"/>
            <a:t>after 48 hours </a:t>
          </a:r>
          <a:r>
            <a:rPr lang="en-US" sz="2400" kern="1200" dirty="0" smtClean="0"/>
            <a:t>of age without IV dextrose</a:t>
          </a:r>
          <a:endParaRPr lang="en-US" sz="2400" kern="1200" dirty="0"/>
        </a:p>
      </dsp:txBody>
      <dsp:txXfrm>
        <a:off x="172613" y="169212"/>
        <a:ext cx="4118514" cy="2785775"/>
      </dsp:txXfrm>
    </dsp:sp>
    <dsp:sp modelId="{63BE7015-43E7-41A9-9B7F-438C9F41566F}">
      <dsp:nvSpPr>
        <dsp:cNvPr id="0" name=""/>
        <dsp:cNvSpPr/>
      </dsp:nvSpPr>
      <dsp:spPr>
        <a:xfrm>
          <a:off x="0" y="792320"/>
          <a:ext cx="900924" cy="13810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6B24E7-AF66-47E5-B932-B9BE400DDBB7}">
      <dsp:nvSpPr>
        <dsp:cNvPr id="0" name=""/>
        <dsp:cNvSpPr/>
      </dsp:nvSpPr>
      <dsp:spPr>
        <a:xfrm>
          <a:off x="4509055" y="169212"/>
          <a:ext cx="4329135" cy="278577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1752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Infants who have severe hypoglycemia requiring </a:t>
          </a:r>
          <a:r>
            <a:rPr lang="en-US" sz="2400" b="1" kern="1200" dirty="0" smtClean="0">
              <a:solidFill>
                <a:srgbClr val="FF0000"/>
              </a:solidFill>
            </a:rPr>
            <a:t>prolonged</a:t>
          </a:r>
          <a:r>
            <a:rPr lang="en-US" sz="2400" kern="1200" dirty="0" smtClean="0"/>
            <a:t> and/or </a:t>
          </a:r>
          <a:r>
            <a:rPr lang="en-US" sz="2400" b="1" kern="1200" dirty="0" smtClean="0">
              <a:solidFill>
                <a:srgbClr val="FF0000"/>
              </a:solidFill>
            </a:rPr>
            <a:t>high rates </a:t>
          </a:r>
          <a:r>
            <a:rPr lang="en-US" sz="2400" kern="1200" dirty="0" smtClean="0"/>
            <a:t>of IV dextrose infusion(</a:t>
          </a:r>
          <a:r>
            <a:rPr lang="en-US" sz="2400" b="1" kern="1200" dirty="0" smtClean="0">
              <a:solidFill>
                <a:srgbClr val="00B050"/>
              </a:solidFill>
              <a:latin typeface="Arial"/>
              <a:cs typeface="Arial"/>
            </a:rPr>
            <a:t>≥</a:t>
          </a:r>
          <a:r>
            <a:rPr lang="en-US" sz="2400" b="1" kern="1200" dirty="0" smtClean="0">
              <a:solidFill>
                <a:srgbClr val="00B050"/>
              </a:solidFill>
            </a:rPr>
            <a:t> 12 mg/kg/min </a:t>
          </a:r>
          <a:r>
            <a:rPr lang="en-US" sz="2400" kern="1200" dirty="0" smtClean="0"/>
            <a:t>)</a:t>
          </a:r>
          <a:endParaRPr lang="en-US" sz="2400" kern="1200" dirty="0"/>
        </a:p>
      </dsp:txBody>
      <dsp:txXfrm>
        <a:off x="4509055" y="169212"/>
        <a:ext cx="4329135" cy="2785775"/>
      </dsp:txXfrm>
    </dsp:sp>
    <dsp:sp modelId="{C8E0C216-6BB3-4203-83A1-5F8CCAD3CD31}">
      <dsp:nvSpPr>
        <dsp:cNvPr id="0" name=""/>
        <dsp:cNvSpPr/>
      </dsp:nvSpPr>
      <dsp:spPr>
        <a:xfrm>
          <a:off x="4442761" y="732676"/>
          <a:ext cx="900924" cy="135138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3FE63-BE49-48A2-9040-93308AD2E69C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6EDDC-D4E3-4C56-B0AC-389A3702D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59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6EDDC-D4E3-4C56-B0AC-389A3702D1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96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6EDDC-D4E3-4C56-B0AC-389A3702D1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94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6EDDC-D4E3-4C56-B0AC-389A3702D1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6EDDC-D4E3-4C56-B0AC-389A3702D1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88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6EDDC-D4E3-4C56-B0AC-389A3702D1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91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6EDDC-D4E3-4C56-B0AC-389A3702D1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84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6EDDC-D4E3-4C56-B0AC-389A3702D15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10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6EDDC-D4E3-4C56-B0AC-389A3702D15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18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C1E5-C121-4F75-8174-FAEF62B32803}" type="datetime1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32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F6DB-7475-4BF0-BC79-18E5F4118BBC}" type="datetime1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50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5D5B4-C98C-4690-A1B8-6CECAE53504D}" type="datetime1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1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D273-F62E-4D8A-A8F4-D731CE17CB30}" type="datetime1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7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C0D6-912C-40D7-8BF0-39431FD4E0E8}" type="datetime1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8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6137-FDFB-4B01-852D-EC7A8AA19A9A}" type="datetime1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5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4E61-4BBD-4E3F-8794-21F70EE46B9A}" type="datetime1">
              <a:rPr lang="en-US" smtClean="0"/>
              <a:t>7/22/2021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47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6ED9-21D8-4C19-8CF8-34B55364C361}" type="datetime1">
              <a:rPr lang="en-US" smtClean="0"/>
              <a:t>7/22/2021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8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D1FF-1CEA-4F1F-8879-A8B83C3468E9}" type="datetime1">
              <a:rPr lang="en-US" smtClean="0"/>
              <a:t>7/22/2021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7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9797-362E-45A8-9A3C-BBE88FD92878}" type="datetime1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40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463F-AA2E-4189-B839-524BD5A45ECC}" type="datetime1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54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93486-38A3-4BF7-B3F1-8368B0E9C415}" type="datetime1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F155B-8C72-4D17-A7C8-7BF287AF9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4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3.png"/><Relationship Id="rId7" Type="http://schemas.openxmlformats.org/officeDocument/2006/relationships/image" Target="../media/image1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9.png"/><Relationship Id="rId7" Type="http://schemas.openxmlformats.org/officeDocument/2006/relationships/image" Target="../media/image1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81.png"/><Relationship Id="rId10" Type="http://schemas.openxmlformats.org/officeDocument/2006/relationships/image" Target="../media/image84.png"/><Relationship Id="rId4" Type="http://schemas.openxmlformats.org/officeDocument/2006/relationships/image" Target="../media/image80.png"/><Relationship Id="rId9" Type="http://schemas.openxmlformats.org/officeDocument/2006/relationships/image" Target="../media/image8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2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11.png"/><Relationship Id="rId4" Type="http://schemas.openxmlformats.org/officeDocument/2006/relationships/image" Target="../media/image9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9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0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1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17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12" Type="http://schemas.openxmlformats.org/officeDocument/2006/relationships/image" Target="../media/image11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0" Type="http://schemas.openxmlformats.org/officeDocument/2006/relationships/image" Target="../media/image126.jpe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38.png"/><Relationship Id="rId5" Type="http://schemas.openxmlformats.org/officeDocument/2006/relationships/image" Target="../media/image133.png"/><Relationship Id="rId10" Type="http://schemas.openxmlformats.org/officeDocument/2006/relationships/image" Target="../media/image11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Relationship Id="rId9" Type="http://schemas.openxmlformats.org/officeDocument/2006/relationships/image" Target="../media/image1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924800" cy="1066800"/>
          </a:xfrm>
        </p:spPr>
        <p:txBody>
          <a:bodyPr>
            <a:normAutofit fontScale="90000"/>
          </a:bodyPr>
          <a:lstStyle/>
          <a:p>
            <a:r>
              <a:rPr lang="fa-IR" sz="6600" dirty="0" smtClean="0">
                <a:solidFill>
                  <a:schemeClr val="bg1"/>
                </a:solidFill>
              </a:rPr>
              <a:t>بسم الله الرحمن الرحیم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7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After 4-6 hours </a:t>
            </a:r>
            <a:r>
              <a:rPr lang="en-US" b="1" dirty="0"/>
              <a:t>post feeding state</a:t>
            </a:r>
            <a:r>
              <a:rPr lang="en-US" dirty="0"/>
              <a:t>, steady state </a:t>
            </a:r>
            <a:r>
              <a:rPr lang="en-US" b="1" dirty="0">
                <a:solidFill>
                  <a:srgbClr val="FF0000"/>
                </a:solidFill>
              </a:rPr>
              <a:t>plasma glucose </a:t>
            </a:r>
            <a:r>
              <a:rPr lang="en-US" dirty="0"/>
              <a:t>concentration </a:t>
            </a:r>
            <a:r>
              <a:rPr lang="en-US" b="1" dirty="0">
                <a:solidFill>
                  <a:srgbClr val="FF0000"/>
                </a:solidFill>
              </a:rPr>
              <a:t>is maintained </a:t>
            </a:r>
            <a:r>
              <a:rPr lang="en-US" dirty="0"/>
              <a:t>with </a:t>
            </a:r>
            <a:r>
              <a:rPr lang="en-US" u="sng" dirty="0"/>
              <a:t>interactions between insulin </a:t>
            </a:r>
            <a:r>
              <a:rPr lang="en-US" u="sng" dirty="0" smtClean="0"/>
              <a:t>and </a:t>
            </a:r>
            <a:r>
              <a:rPr lang="en-US" u="sng" dirty="0"/>
              <a:t>counter regulatory </a:t>
            </a:r>
            <a:r>
              <a:rPr lang="en-US" u="sng" dirty="0" smtClean="0"/>
              <a:t>hormones.</a:t>
            </a:r>
            <a:endParaRPr lang="en-US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14800"/>
            <a:ext cx="2816225" cy="1816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0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47800"/>
            <a:ext cx="8686800" cy="1295400"/>
          </a:xfrm>
        </p:spPr>
        <p:txBody>
          <a:bodyPr>
            <a:noAutofit/>
          </a:bodyPr>
          <a:lstStyle/>
          <a:p>
            <a:r>
              <a:rPr lang="en-US" sz="2800" dirty="0"/>
              <a:t>Factors frequently overlooked in the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interpretation of glucose concentration </a:t>
            </a:r>
            <a:r>
              <a:rPr lang="en-US" sz="2800" dirty="0"/>
              <a:t>are the </a:t>
            </a:r>
            <a:r>
              <a:rPr lang="en-US" sz="2800" b="1" dirty="0">
                <a:solidFill>
                  <a:srgbClr val="FF0000"/>
                </a:solidFill>
              </a:rPr>
              <a:t>type of sample</a:t>
            </a:r>
            <a:r>
              <a:rPr lang="en-US" sz="2800" b="1" dirty="0"/>
              <a:t> </a:t>
            </a:r>
            <a:r>
              <a:rPr lang="en-US" sz="2800" dirty="0"/>
              <a:t>and </a:t>
            </a:r>
            <a:r>
              <a:rPr lang="en-US" sz="2800" b="1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method of analysis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861" y="338137"/>
            <a:ext cx="68575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186" y="4280860"/>
            <a:ext cx="1331912" cy="102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699" y="3281383"/>
            <a:ext cx="1004887" cy="81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11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6634" y="3429000"/>
            <a:ext cx="70250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1" dirty="0" smtClean="0"/>
              <a:t>Test </a:t>
            </a:r>
            <a:r>
              <a:rPr lang="en-US" sz="2800" b="1" dirty="0"/>
              <a:t>strip methods </a:t>
            </a:r>
            <a:r>
              <a:rPr lang="en-US" sz="2800" b="1" dirty="0" smtClean="0">
                <a:solidFill>
                  <a:srgbClr val="FF0000"/>
                </a:solidFill>
              </a:rPr>
              <a:t>VS</a:t>
            </a:r>
            <a:r>
              <a:rPr lang="en-US" sz="2800" b="1" dirty="0" smtClean="0"/>
              <a:t>  laboratory </a:t>
            </a:r>
            <a:r>
              <a:rPr lang="en-US" sz="2800" b="1" dirty="0"/>
              <a:t>methods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687187" y="4312449"/>
            <a:ext cx="5940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1" dirty="0"/>
              <a:t>Whole blood </a:t>
            </a:r>
            <a:r>
              <a:rPr lang="en-US" sz="2800" b="1" dirty="0" smtClean="0">
                <a:solidFill>
                  <a:srgbClr val="FF0000"/>
                </a:solidFill>
              </a:rPr>
              <a:t>VS</a:t>
            </a:r>
            <a:r>
              <a:rPr lang="en-US" sz="2800" b="1" dirty="0" smtClean="0"/>
              <a:t>  Plasma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611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74" y="990599"/>
            <a:ext cx="8763000" cy="7318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4000" b="1" dirty="0" smtClean="0"/>
              <a:t>test </a:t>
            </a:r>
            <a:r>
              <a:rPr lang="en-US" sz="4000" b="1" dirty="0"/>
              <a:t>strip methods </a:t>
            </a:r>
            <a:r>
              <a:rPr lang="en-US" sz="4000" b="1" dirty="0" smtClean="0"/>
              <a:t>       laboratory methods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62475"/>
          </a:xfrm>
        </p:spPr>
        <p:txBody>
          <a:bodyPr>
            <a:normAutofit/>
          </a:bodyPr>
          <a:lstStyle/>
          <a:p>
            <a:r>
              <a:rPr lang="en-US" dirty="0" smtClean="0"/>
              <a:t>There are </a:t>
            </a:r>
            <a:r>
              <a:rPr lang="en-US" b="1" dirty="0" smtClean="0"/>
              <a:t>variations</a:t>
            </a:r>
            <a:r>
              <a:rPr lang="en-US" dirty="0" smtClean="0"/>
              <a:t> </a:t>
            </a:r>
            <a:r>
              <a:rPr lang="en-US" dirty="0"/>
              <a:t>in glucose concentrations in </a:t>
            </a:r>
            <a:r>
              <a:rPr lang="en-US" b="1" dirty="0"/>
              <a:t>test strip methods </a:t>
            </a:r>
            <a:r>
              <a:rPr lang="en-US" dirty="0"/>
              <a:t>particularly in the low glucose range (&lt;45 mg/</a:t>
            </a:r>
            <a:r>
              <a:rPr lang="en-US" dirty="0" err="1"/>
              <a:t>dL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Borderline </a:t>
            </a:r>
            <a:r>
              <a:rPr lang="en-US" dirty="0"/>
              <a:t>values (&lt;40-45 mg/</a:t>
            </a:r>
            <a:r>
              <a:rPr lang="en-US" dirty="0" err="1"/>
              <a:t>dL</a:t>
            </a:r>
            <a:r>
              <a:rPr lang="en-US" dirty="0"/>
              <a:t>) should be repeated by using </a:t>
            </a:r>
            <a:r>
              <a:rPr lang="en-US" b="1" dirty="0"/>
              <a:t>standard laboratory </a:t>
            </a:r>
            <a:r>
              <a:rPr lang="en-US" b="1" dirty="0" smtClean="0"/>
              <a:t>methods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30689"/>
            <a:ext cx="533396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105400"/>
            <a:ext cx="2562221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1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1419223"/>
            <a:ext cx="5486400" cy="1143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8901"/>
            <a:ext cx="6747731" cy="6715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/>
              <a:t>Whole </a:t>
            </a:r>
            <a:r>
              <a:rPr lang="en-US" sz="3600" b="1" dirty="0" smtClean="0"/>
              <a:t>blood  VS  Plasma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9223"/>
            <a:ext cx="8677316" cy="5286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          </a:t>
            </a:r>
            <a:r>
              <a:rPr lang="en-US" sz="2800" b="1" dirty="0" smtClean="0"/>
              <a:t>glucose concentration: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Plasma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latin typeface="Arial"/>
                <a:cs typeface="Arial"/>
              </a:rPr>
              <a:t>˃</a:t>
            </a:r>
            <a:r>
              <a:rPr lang="en-US" sz="2800" b="1" dirty="0" smtClean="0"/>
              <a:t> </a:t>
            </a:r>
            <a:r>
              <a:rPr lang="en-US" sz="2800" b="1" dirty="0">
                <a:solidFill>
                  <a:srgbClr val="FF0000"/>
                </a:solidFill>
              </a:rPr>
              <a:t>Whole blood </a:t>
            </a:r>
            <a:r>
              <a:rPr lang="en-US" sz="2800" dirty="0" smtClean="0"/>
              <a:t>(</a:t>
            </a:r>
            <a:r>
              <a:rPr lang="en-US" sz="2800" dirty="0"/>
              <a:t>about 14</a:t>
            </a:r>
            <a:r>
              <a:rPr lang="en-US" sz="2800" dirty="0" smtClean="0"/>
              <a:t>%)</a:t>
            </a:r>
            <a:endParaRPr lang="en-US" sz="2800" u="sng" dirty="0"/>
          </a:p>
          <a:p>
            <a:pPr marL="0" indent="0">
              <a:buNone/>
            </a:pPr>
            <a:endParaRPr lang="en-US" sz="2800" u="sng" dirty="0" smtClean="0"/>
          </a:p>
          <a:p>
            <a:r>
              <a:rPr lang="en-US" sz="2800" u="sng" dirty="0" smtClean="0"/>
              <a:t>RBC </a:t>
            </a:r>
            <a:r>
              <a:rPr lang="en-US" sz="2800" dirty="0" smtClean="0"/>
              <a:t>contain </a:t>
            </a:r>
            <a:r>
              <a:rPr lang="en-US" sz="2800" u="sng" dirty="0" smtClean="0"/>
              <a:t>high concentrations </a:t>
            </a:r>
            <a:r>
              <a:rPr lang="en-US" sz="2800" dirty="0" smtClean="0"/>
              <a:t>of </a:t>
            </a:r>
            <a:r>
              <a:rPr lang="en-US" sz="2800" b="1" dirty="0" smtClean="0"/>
              <a:t>glycolytic intermediates</a:t>
            </a:r>
            <a:endParaRPr lang="en-US" sz="2800" dirty="0" smtClean="0"/>
          </a:p>
          <a:p>
            <a:r>
              <a:rPr lang="en-US" sz="2800" dirty="0" smtClean="0"/>
              <a:t>In </a:t>
            </a:r>
            <a:r>
              <a:rPr lang="en-US" sz="2800" dirty="0"/>
              <a:t>vitro </a:t>
            </a:r>
            <a:r>
              <a:rPr lang="en-US" sz="2800" b="1" dirty="0">
                <a:solidFill>
                  <a:srgbClr val="FF0000"/>
                </a:solidFill>
              </a:rPr>
              <a:t>glycolysis is increased </a:t>
            </a:r>
            <a:r>
              <a:rPr lang="en-US" sz="2800" b="1" dirty="0"/>
              <a:t>in RBC at </a:t>
            </a:r>
            <a:r>
              <a:rPr lang="en-US" sz="2800" b="1" u="sng" dirty="0"/>
              <a:t>room </a:t>
            </a:r>
            <a:r>
              <a:rPr lang="en-US" sz="2800" b="1" u="sng" dirty="0" smtClean="0"/>
              <a:t>temperature.</a:t>
            </a:r>
          </a:p>
          <a:p>
            <a:r>
              <a:rPr lang="en-US" sz="2800" dirty="0"/>
              <a:t>Whole-blood </a:t>
            </a:r>
            <a:r>
              <a:rPr lang="en-US" sz="2800" b="1" dirty="0">
                <a:solidFill>
                  <a:srgbClr val="FF0000"/>
                </a:solidFill>
              </a:rPr>
              <a:t>glucose</a:t>
            </a:r>
            <a:r>
              <a:rPr lang="en-US" sz="2800" dirty="0"/>
              <a:t> values may </a:t>
            </a:r>
            <a:r>
              <a:rPr lang="en-US" sz="2800" b="1" dirty="0">
                <a:solidFill>
                  <a:srgbClr val="FF0000"/>
                </a:solidFill>
              </a:rPr>
              <a:t>drop</a:t>
            </a:r>
            <a:r>
              <a:rPr lang="en-US" sz="2800" dirty="0"/>
              <a:t> </a:t>
            </a:r>
            <a:r>
              <a:rPr lang="en-US" sz="2800" b="1" dirty="0"/>
              <a:t>15-20 mg/</a:t>
            </a:r>
            <a:r>
              <a:rPr lang="en-US" sz="2800" b="1" dirty="0" err="1"/>
              <a:t>dL</a:t>
            </a:r>
            <a:r>
              <a:rPr lang="en-US" sz="2800" b="1" dirty="0"/>
              <a:t> per hour </a:t>
            </a:r>
            <a:r>
              <a:rPr lang="en-US" sz="2800" dirty="0"/>
              <a:t>if the sample is allowed to stand at </a:t>
            </a:r>
            <a:r>
              <a:rPr lang="en-US" sz="2800" b="1" dirty="0"/>
              <a:t>room temperature</a:t>
            </a:r>
          </a:p>
          <a:p>
            <a:endParaRPr lang="en-US" sz="2800" u="sng" dirty="0"/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endParaRPr lang="en-US" sz="36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1219200"/>
            <a:ext cx="14478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8" y="41067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4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372" y="3766823"/>
            <a:ext cx="239253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66800"/>
            <a:ext cx="24384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66823"/>
            <a:ext cx="2971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795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4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508" y="447161"/>
            <a:ext cx="6553200" cy="60960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b="1" dirty="0" smtClean="0">
                <a:latin typeface="Britannic Bold" pitchFamily="34" charset="0"/>
              </a:rPr>
              <a:t>     Infants </a:t>
            </a:r>
            <a:r>
              <a:rPr lang="en-US" sz="3600" b="1" dirty="0">
                <a:latin typeface="Britannic Bold" pitchFamily="34" charset="0"/>
              </a:rPr>
              <a:t>at risk for hypoglycemia</a:t>
            </a:r>
            <a:r>
              <a:rPr lang="en-US" sz="3600" b="1" dirty="0" smtClean="0">
                <a:latin typeface="Britannic Bold" pitchFamily="34" charset="0"/>
              </a:rPr>
              <a:t> 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495800" cy="4953000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en-US" b="1" dirty="0">
                <a:solidFill>
                  <a:srgbClr val="FF0000"/>
                </a:solidFill>
              </a:rPr>
              <a:t>Preterm</a:t>
            </a:r>
            <a:r>
              <a:rPr lang="en-US" b="1" dirty="0"/>
              <a:t> infants </a:t>
            </a:r>
            <a:r>
              <a:rPr lang="en-US" dirty="0" smtClean="0"/>
              <a:t>(GA </a:t>
            </a:r>
            <a:r>
              <a:rPr lang="en-US" dirty="0" smtClean="0">
                <a:latin typeface="Arial"/>
                <a:cs typeface="Arial"/>
              </a:rPr>
              <a:t>˂ </a:t>
            </a:r>
            <a:r>
              <a:rPr lang="en-US" dirty="0" smtClean="0"/>
              <a:t>37 weeks)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/>
              <a:t>Infants who are </a:t>
            </a:r>
            <a:r>
              <a:rPr lang="en-US" b="1" dirty="0" smtClean="0">
                <a:solidFill>
                  <a:srgbClr val="FF0000"/>
                </a:solidFill>
              </a:rPr>
              <a:t>LGA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US" b="1" dirty="0"/>
              <a:t>Infants with </a:t>
            </a:r>
            <a:r>
              <a:rPr lang="en-US" b="1" dirty="0" smtClean="0">
                <a:solidFill>
                  <a:srgbClr val="FF0000"/>
                </a:solidFill>
              </a:rPr>
              <a:t>IUGR</a:t>
            </a:r>
            <a:r>
              <a:rPr lang="en-US" b="1" dirty="0" smtClean="0"/>
              <a:t> ; </a:t>
            </a:r>
            <a:r>
              <a:rPr lang="en-US" b="1" dirty="0" smtClean="0">
                <a:solidFill>
                  <a:srgbClr val="FF0000"/>
                </a:solidFill>
              </a:rPr>
              <a:t>SGA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US" b="1" dirty="0"/>
              <a:t>Infants of </a:t>
            </a:r>
            <a:r>
              <a:rPr lang="en-US" b="1" dirty="0">
                <a:solidFill>
                  <a:srgbClr val="FF0000"/>
                </a:solidFill>
              </a:rPr>
              <a:t>diabetic mothers 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 smtClean="0"/>
              <a:t>Infants </a:t>
            </a:r>
            <a:r>
              <a:rPr lang="en-US" b="1" dirty="0"/>
              <a:t>who require </a:t>
            </a:r>
            <a:r>
              <a:rPr lang="en-US" b="1" dirty="0">
                <a:solidFill>
                  <a:srgbClr val="FF0000"/>
                </a:solidFill>
              </a:rPr>
              <a:t>intensive </a:t>
            </a:r>
            <a:r>
              <a:rPr lang="en-US" b="1" dirty="0" smtClean="0">
                <a:solidFill>
                  <a:srgbClr val="FF0000"/>
                </a:solidFill>
              </a:rPr>
              <a:t>care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 smtClean="0"/>
              <a:t>Congenital </a:t>
            </a:r>
            <a:r>
              <a:rPr lang="en-US" b="1" dirty="0"/>
              <a:t>syndromes 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/>
              <a:t>Infants whose mothers were treated with </a:t>
            </a:r>
            <a:r>
              <a:rPr lang="en-US" b="1" dirty="0" smtClean="0">
                <a:solidFill>
                  <a:srgbClr val="FF0000"/>
                </a:solidFill>
              </a:rPr>
              <a:t>some agents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 smtClean="0"/>
              <a:t>Family </a:t>
            </a:r>
            <a:r>
              <a:rPr lang="en-US" b="1" dirty="0"/>
              <a:t>history of a </a:t>
            </a:r>
            <a:r>
              <a:rPr lang="en-US" b="1" u="sng" dirty="0"/>
              <a:t>genetic </a:t>
            </a:r>
            <a:r>
              <a:rPr lang="en-US" b="1" dirty="0"/>
              <a:t>form of hypoglycemia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876800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en-US" b="1" dirty="0"/>
              <a:t>Infants who have experienced </a:t>
            </a:r>
            <a:r>
              <a:rPr lang="en-US" b="1" dirty="0" smtClean="0">
                <a:solidFill>
                  <a:srgbClr val="FF0000"/>
                </a:solidFill>
              </a:rPr>
              <a:t>perinatal </a:t>
            </a:r>
            <a:r>
              <a:rPr lang="en-US" b="1" dirty="0">
                <a:solidFill>
                  <a:srgbClr val="FF0000"/>
                </a:solidFill>
              </a:rPr>
              <a:t>stress</a:t>
            </a:r>
            <a:r>
              <a:rPr lang="en-US" b="1" dirty="0"/>
              <a:t> due to:</a:t>
            </a:r>
          </a:p>
          <a:p>
            <a:pPr lvl="1"/>
            <a:r>
              <a:rPr lang="en-US" b="1" dirty="0" smtClean="0"/>
              <a:t>Birth asphyxia</a:t>
            </a:r>
            <a:endParaRPr lang="en-US" b="1" dirty="0"/>
          </a:p>
          <a:p>
            <a:pPr lvl="1"/>
            <a:r>
              <a:rPr lang="en-US" b="1" dirty="0" smtClean="0"/>
              <a:t>Maternal </a:t>
            </a:r>
            <a:r>
              <a:rPr lang="en-US" b="1" dirty="0"/>
              <a:t>preeclampsia/</a:t>
            </a:r>
            <a:r>
              <a:rPr lang="en-US" b="1" dirty="0" err="1"/>
              <a:t>eclampsia</a:t>
            </a:r>
            <a:r>
              <a:rPr lang="en-US" b="1" dirty="0"/>
              <a:t> or hypertension</a:t>
            </a:r>
          </a:p>
          <a:p>
            <a:pPr lvl="1"/>
            <a:r>
              <a:rPr lang="en-US" b="1" dirty="0"/>
              <a:t>Meconium aspiration syndrome </a:t>
            </a:r>
          </a:p>
          <a:p>
            <a:pPr lvl="1"/>
            <a:r>
              <a:rPr lang="en-US" b="1" dirty="0" err="1"/>
              <a:t>Erythroblastosis</a:t>
            </a:r>
            <a:r>
              <a:rPr lang="en-US" b="1" dirty="0"/>
              <a:t> </a:t>
            </a:r>
            <a:r>
              <a:rPr lang="en-US" b="1" dirty="0" err="1"/>
              <a:t>fetalis</a:t>
            </a:r>
            <a:r>
              <a:rPr lang="en-US" b="1" dirty="0"/>
              <a:t> </a:t>
            </a:r>
          </a:p>
          <a:p>
            <a:pPr lvl="1"/>
            <a:r>
              <a:rPr lang="en-US" b="1" dirty="0"/>
              <a:t>Polycythemia</a:t>
            </a:r>
          </a:p>
          <a:p>
            <a:pPr lvl="1"/>
            <a:r>
              <a:rPr lang="en-US" b="1" dirty="0" err="1"/>
              <a:t>Postmature</a:t>
            </a:r>
            <a:r>
              <a:rPr lang="en-US" b="1" dirty="0"/>
              <a:t> </a:t>
            </a:r>
            <a:r>
              <a:rPr lang="en-US" b="1" dirty="0" smtClean="0"/>
              <a:t>infants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75340"/>
            <a:ext cx="990600" cy="75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" y="32825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9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731" y="300037"/>
            <a:ext cx="6699738" cy="838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b="1" dirty="0" smtClean="0">
                <a:latin typeface="Arial Black" pitchFamily="34" charset="0"/>
              </a:rPr>
              <a:t>Clinical </a:t>
            </a:r>
            <a:r>
              <a:rPr lang="en-US" sz="2400" b="1" dirty="0">
                <a:latin typeface="Arial Black" pitchFamily="34" charset="0"/>
              </a:rPr>
              <a:t>Symptoms and Signs of </a:t>
            </a:r>
            <a:r>
              <a:rPr lang="en-US" sz="2400" b="1" dirty="0" smtClean="0">
                <a:latin typeface="Arial Black" pitchFamily="34" charset="0"/>
              </a:rPr>
              <a:t>Hypoglycemia </a:t>
            </a:r>
            <a:endParaRPr lang="en-US" sz="2400" b="1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51054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Abnormal </a:t>
            </a:r>
            <a:r>
              <a:rPr lang="en-US" dirty="0"/>
              <a:t>crying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Irritability</a:t>
            </a:r>
            <a:endParaRPr lang="en-US" b="1" dirty="0"/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Apnea</a:t>
            </a:r>
            <a:r>
              <a:rPr lang="en-US" dirty="0"/>
              <a:t>, cyanotic spells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Jitteriness</a:t>
            </a:r>
            <a:r>
              <a:rPr lang="en-US" b="1" dirty="0"/>
              <a:t>, </a:t>
            </a:r>
            <a:r>
              <a:rPr lang="en-US" b="1" dirty="0" smtClean="0"/>
              <a:t>tremors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Feeding </a:t>
            </a:r>
            <a:r>
              <a:rPr lang="en-US" dirty="0"/>
              <a:t>difficulty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Lethargy </a:t>
            </a:r>
            <a:r>
              <a:rPr lang="en-US" dirty="0"/>
              <a:t>or stupor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Grunting</a:t>
            </a:r>
            <a:r>
              <a:rPr lang="en-US" dirty="0"/>
              <a:t>, tachypnea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Tachycardia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Hypothermia</a:t>
            </a:r>
            <a:endParaRPr lang="en-US" b="1" dirty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Seizures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Sweating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Hypotonia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193" y="290914"/>
            <a:ext cx="1143000" cy="93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30480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67200"/>
            <a:ext cx="30480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91" y="0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5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518" y="467932"/>
            <a:ext cx="6871482" cy="83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Britannic Bold" pitchFamily="34" charset="0"/>
              </a:rPr>
              <a:t>  </a:t>
            </a:r>
            <a:r>
              <a:rPr lang="en-US" sz="2800" b="1" dirty="0" smtClean="0"/>
              <a:t>transient </a:t>
            </a:r>
            <a:r>
              <a:rPr lang="en-US" sz="2800" b="1" dirty="0"/>
              <a:t>or </a:t>
            </a:r>
            <a:r>
              <a:rPr lang="en-US" sz="2800" b="1" dirty="0" smtClean="0"/>
              <a:t>persistent hypoglycemia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534400" cy="3200400"/>
          </a:xfrm>
        </p:spPr>
        <p:txBody>
          <a:bodyPr/>
          <a:lstStyle/>
          <a:p>
            <a:r>
              <a:rPr lang="en-US" b="1" dirty="0"/>
              <a:t>Transient hypoglycemia </a:t>
            </a:r>
            <a:r>
              <a:rPr lang="en-US" dirty="0"/>
              <a:t>is often a consequence of </a:t>
            </a:r>
            <a:r>
              <a:rPr lang="en-US" u="sng" dirty="0"/>
              <a:t>changes in the metabolic environment </a:t>
            </a:r>
            <a:r>
              <a:rPr lang="en-US" b="1" dirty="0"/>
              <a:t>in utero or </a:t>
            </a:r>
            <a:r>
              <a:rPr lang="en-US" b="1" dirty="0" err="1" smtClean="0"/>
              <a:t>exutero</a:t>
            </a:r>
            <a:r>
              <a:rPr lang="en-US" dirty="0" smtClean="0"/>
              <a:t>. </a:t>
            </a:r>
          </a:p>
          <a:p>
            <a:r>
              <a:rPr lang="en-US" b="1" dirty="0"/>
              <a:t>P</a:t>
            </a:r>
            <a:r>
              <a:rPr lang="en-US" b="1" dirty="0" smtClean="0"/>
              <a:t>ersistent </a:t>
            </a:r>
            <a:r>
              <a:rPr lang="en-US" b="1" dirty="0"/>
              <a:t>or recurrent hypoglycemia </a:t>
            </a:r>
            <a:r>
              <a:rPr lang="en-US" dirty="0"/>
              <a:t>arises from </a:t>
            </a:r>
            <a:r>
              <a:rPr lang="en-US" u="sng" dirty="0"/>
              <a:t>intrinsic metabolic problems </a:t>
            </a:r>
            <a:r>
              <a:rPr lang="en-US" dirty="0"/>
              <a:t>in the </a:t>
            </a:r>
            <a:r>
              <a:rPr lang="en-US" dirty="0" smtClean="0"/>
              <a:t>infant.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47831"/>
            <a:ext cx="1434318" cy="128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9" y="171999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9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438400"/>
            <a:ext cx="4343400" cy="4191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</a:rPr>
              <a:t>Associated </a:t>
            </a:r>
            <a:r>
              <a:rPr lang="en-US" b="1" dirty="0">
                <a:solidFill>
                  <a:srgbClr val="FF0000"/>
                </a:solidFill>
              </a:rPr>
              <a:t>with changes in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maternal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metabolism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en-US" b="1" dirty="0" err="1"/>
              <a:t>Intrapartum</a:t>
            </a:r>
            <a:r>
              <a:rPr lang="en-US" b="1" dirty="0"/>
              <a:t> administration of glucose</a:t>
            </a:r>
          </a:p>
          <a:p>
            <a:pPr lvl="1"/>
            <a:r>
              <a:rPr lang="en-US" b="1" dirty="0" smtClean="0"/>
              <a:t>Drug treatment </a:t>
            </a:r>
          </a:p>
          <a:p>
            <a:pPr lvl="1"/>
            <a:r>
              <a:rPr lang="en-US" b="1" dirty="0" smtClean="0"/>
              <a:t>Infant </a:t>
            </a:r>
            <a:r>
              <a:rPr lang="en-US" b="1" dirty="0"/>
              <a:t>of diabetic </a:t>
            </a:r>
            <a:r>
              <a:rPr lang="en-US" b="1" dirty="0" smtClean="0"/>
              <a:t>mother</a:t>
            </a:r>
          </a:p>
          <a:p>
            <a:pPr lvl="1"/>
            <a:r>
              <a:rPr lang="en-US" b="1" dirty="0"/>
              <a:t>Maternal Obesity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>
              <a:buFont typeface="Wingdings" pitchFamily="2" charset="2"/>
              <a:buChar char="§"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457200"/>
            <a:ext cx="4191000" cy="6172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>
                <a:solidFill>
                  <a:srgbClr val="FF0000"/>
                </a:solidFill>
              </a:rPr>
              <a:t>Associated with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neonatal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en-US" b="1" dirty="0" smtClean="0"/>
              <a:t>Failure </a:t>
            </a:r>
            <a:r>
              <a:rPr lang="en-US" b="1" dirty="0"/>
              <a:t>to adapt</a:t>
            </a:r>
          </a:p>
          <a:p>
            <a:pPr lvl="1"/>
            <a:r>
              <a:rPr lang="en-US" b="1" dirty="0" smtClean="0"/>
              <a:t>IUGR</a:t>
            </a:r>
          </a:p>
          <a:p>
            <a:pPr lvl="1"/>
            <a:r>
              <a:rPr lang="en-US" b="1" dirty="0" smtClean="0"/>
              <a:t>Prematurity</a:t>
            </a:r>
            <a:endParaRPr lang="en-US" b="1" dirty="0"/>
          </a:p>
          <a:p>
            <a:pPr lvl="1"/>
            <a:r>
              <a:rPr lang="en-US" b="1" dirty="0" smtClean="0"/>
              <a:t>Birth </a:t>
            </a:r>
            <a:r>
              <a:rPr lang="en-US" b="1" dirty="0"/>
              <a:t>asphyxia</a:t>
            </a:r>
          </a:p>
          <a:p>
            <a:pPr lvl="1"/>
            <a:r>
              <a:rPr lang="en-US" b="1" dirty="0" smtClean="0"/>
              <a:t>Infection</a:t>
            </a:r>
            <a:endParaRPr lang="en-US" b="1" dirty="0"/>
          </a:p>
          <a:p>
            <a:pPr lvl="1"/>
            <a:r>
              <a:rPr lang="en-US" b="1" dirty="0" smtClean="0"/>
              <a:t>Hypothermia</a:t>
            </a:r>
            <a:endParaRPr lang="en-US" b="1" dirty="0"/>
          </a:p>
          <a:p>
            <a:pPr lvl="1"/>
            <a:r>
              <a:rPr lang="en-US" b="1" dirty="0" err="1"/>
              <a:t>P</a:t>
            </a:r>
            <a:r>
              <a:rPr lang="en-US" b="1" dirty="0" err="1" smtClean="0"/>
              <a:t>olycytemia</a:t>
            </a:r>
            <a:r>
              <a:rPr lang="en-US" b="1" dirty="0" smtClean="0"/>
              <a:t> and </a:t>
            </a:r>
            <a:r>
              <a:rPr lang="en-US" b="1" dirty="0" err="1" smtClean="0"/>
              <a:t>Hyperviscosity</a:t>
            </a:r>
            <a:endParaRPr lang="en-US" b="1" dirty="0"/>
          </a:p>
          <a:p>
            <a:pPr lvl="1"/>
            <a:r>
              <a:rPr lang="en-US" b="1" dirty="0" err="1" smtClean="0"/>
              <a:t>Erythroblastosis</a:t>
            </a:r>
            <a:r>
              <a:rPr lang="en-US" b="1" dirty="0" smtClean="0"/>
              <a:t> </a:t>
            </a:r>
            <a:r>
              <a:rPr lang="en-US" b="1" dirty="0" err="1" smtClean="0"/>
              <a:t>fetalis</a:t>
            </a:r>
            <a:endParaRPr lang="en-US" b="1" dirty="0"/>
          </a:p>
          <a:p>
            <a:pPr lvl="1"/>
            <a:r>
              <a:rPr lang="en-US" b="1" dirty="0" smtClean="0"/>
              <a:t>Iatrogenic </a:t>
            </a:r>
            <a:r>
              <a:rPr lang="en-US" b="1" dirty="0"/>
              <a:t>causes</a:t>
            </a:r>
          </a:p>
          <a:p>
            <a:pPr lvl="1"/>
            <a:r>
              <a:rPr lang="en-US" b="1" dirty="0" smtClean="0"/>
              <a:t>Congenital </a:t>
            </a:r>
            <a:r>
              <a:rPr lang="en-US" b="1" dirty="0"/>
              <a:t>cardiac malformations</a:t>
            </a:r>
          </a:p>
          <a:p>
            <a:pPr>
              <a:buFont typeface="Wingdings" pitchFamily="2" charset="2"/>
              <a:buChar char="§"/>
            </a:pP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20394" y="1010916"/>
            <a:ext cx="4191001" cy="1077218"/>
          </a:xfrm>
          <a:prstGeom prst="rect">
            <a:avLst/>
          </a:prstGeom>
          <a:ln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200" b="1" dirty="0">
                <a:solidFill>
                  <a:prstClr val="black"/>
                </a:solidFill>
                <a:latin typeface="Berlin Sans FB Demi" pitchFamily="34" charset="0"/>
              </a:rPr>
              <a:t>TRANSIENT HYPOGLYCEMIA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" y="0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837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606987" y="2057400"/>
            <a:ext cx="6019800" cy="52695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61228"/>
            <a:ext cx="7086601" cy="8580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Berlin Sans FB Demi" pitchFamily="34" charset="0"/>
              </a:rPr>
              <a:t>TRANSIENT </a:t>
            </a:r>
            <a:r>
              <a:rPr lang="en-US" sz="2400" b="1" dirty="0" smtClean="0">
                <a:solidFill>
                  <a:prstClr val="black"/>
                </a:solidFill>
                <a:latin typeface="Berlin Sans FB Demi" pitchFamily="34" charset="0"/>
              </a:rPr>
              <a:t>HYPOGLYCEMIA</a:t>
            </a:r>
            <a:br>
              <a:rPr lang="en-US" sz="2400" b="1" dirty="0" smtClean="0">
                <a:solidFill>
                  <a:prstClr val="black"/>
                </a:solidFill>
                <a:latin typeface="Berlin Sans FB Demi" pitchFamily="34" charset="0"/>
              </a:rPr>
            </a:br>
            <a:r>
              <a:rPr lang="en-US" sz="2400" dirty="0">
                <a:solidFill>
                  <a:srgbClr val="FF0000"/>
                </a:solidFill>
              </a:rPr>
              <a:t>Associated with changes in </a:t>
            </a:r>
            <a:r>
              <a:rPr 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maternal </a:t>
            </a:r>
            <a:r>
              <a:rPr 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metabolism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011" y="2019300"/>
            <a:ext cx="8763000" cy="4267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1- </a:t>
            </a:r>
            <a:r>
              <a:rPr lang="en-US" sz="2800" b="1" dirty="0" err="1" smtClean="0"/>
              <a:t>Intrapartum</a:t>
            </a:r>
            <a:r>
              <a:rPr lang="en-US" sz="2800" b="1" dirty="0" smtClean="0"/>
              <a:t> Glucose Administration: </a:t>
            </a:r>
          </a:p>
          <a:p>
            <a:pPr marL="0" indent="0" algn="ctr">
              <a:buNone/>
            </a:pPr>
            <a:endParaRPr lang="en-US" sz="2800" b="1" dirty="0" smtClean="0"/>
          </a:p>
          <a:p>
            <a:pPr marL="0" indent="0" algn="ctr">
              <a:buNone/>
            </a:pPr>
            <a:r>
              <a:rPr lang="en-US" sz="2800" dirty="0" smtClean="0"/>
              <a:t>       </a:t>
            </a:r>
            <a:r>
              <a:rPr lang="en-US" sz="2800" dirty="0"/>
              <a:t> increased </a:t>
            </a:r>
            <a:r>
              <a:rPr lang="en-US" sz="2800" b="1" dirty="0"/>
              <a:t>glucose</a:t>
            </a:r>
            <a:r>
              <a:rPr lang="en-US" sz="2800" dirty="0"/>
              <a:t>, </a:t>
            </a:r>
            <a:r>
              <a:rPr lang="en-US" sz="2800" b="1" dirty="0"/>
              <a:t>insulin</a:t>
            </a:r>
            <a:r>
              <a:rPr lang="en-US" sz="2800" dirty="0"/>
              <a:t>, and </a:t>
            </a:r>
            <a:r>
              <a:rPr lang="en-US" sz="2800" b="1" dirty="0"/>
              <a:t>lactate</a:t>
            </a:r>
            <a:r>
              <a:rPr lang="en-US" sz="2800" dirty="0"/>
              <a:t> levels in the cord </a:t>
            </a:r>
            <a:r>
              <a:rPr lang="en-US" sz="2800" dirty="0" smtClean="0"/>
              <a:t>blood</a:t>
            </a:r>
          </a:p>
          <a:p>
            <a:pPr marL="0" indent="0" algn="ctr">
              <a:buNone/>
            </a:pPr>
            <a:r>
              <a:rPr lang="en-US" sz="2800" dirty="0" smtClean="0"/>
              <a:t> </a:t>
            </a:r>
          </a:p>
          <a:p>
            <a:pPr marL="0" indent="0" algn="ctr">
              <a:buNone/>
            </a:pPr>
            <a:r>
              <a:rPr lang="en-US" sz="2800" b="1" dirty="0" smtClean="0"/>
              <a:t>Fetal </a:t>
            </a:r>
            <a:r>
              <a:rPr lang="en-US" sz="2800" b="1" dirty="0" err="1"/>
              <a:t>hyperinsulinism</a:t>
            </a:r>
            <a:r>
              <a:rPr lang="en-US" sz="2800" b="1" dirty="0"/>
              <a:t> </a:t>
            </a:r>
            <a:endParaRPr lang="en-US" sz="2800" b="1" dirty="0" smtClean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b="1" dirty="0" err="1" smtClean="0"/>
              <a:t>hyperinsulinemia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b="1" dirty="0"/>
              <a:t>hypoglycemia </a:t>
            </a:r>
            <a:r>
              <a:rPr lang="en-US" sz="2800" u="sng" dirty="0"/>
              <a:t>in the neonate    </a:t>
            </a:r>
            <a:endParaRPr lang="en-US" sz="2800" u="sng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1" y="5105400"/>
            <a:ext cx="36512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325" y="4038600"/>
            <a:ext cx="36512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899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0"/>
            <a:ext cx="4495800" cy="18383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  <a:latin typeface="Britannic Bold" pitchFamily="34" charset="0"/>
              </a:rPr>
              <a:t>NEONATAL</a:t>
            </a:r>
            <a:r>
              <a:rPr lang="en-US" dirty="0">
                <a:latin typeface="Britannic Bold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Britannic Bold" pitchFamily="34" charset="0"/>
              </a:rPr>
              <a:t>HYPOGLYCEMIA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343400"/>
            <a:ext cx="6705600" cy="1600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“Dr. Zahra </a:t>
            </a:r>
            <a:r>
              <a:rPr lang="en-US" b="1" dirty="0" err="1" smtClean="0">
                <a:solidFill>
                  <a:schemeClr val="tx1"/>
                </a:solidFill>
              </a:rPr>
              <a:t>Hashemi</a:t>
            </a:r>
            <a:r>
              <a:rPr lang="en-US" b="1" dirty="0" smtClean="0">
                <a:solidFill>
                  <a:schemeClr val="tx1"/>
                </a:solidFill>
              </a:rPr>
              <a:t>”</a:t>
            </a:r>
          </a:p>
          <a:p>
            <a:r>
              <a:rPr lang="en-US" sz="2600" b="1" dirty="0" smtClean="0">
                <a:solidFill>
                  <a:schemeClr val="tx1"/>
                </a:solidFill>
              </a:rPr>
              <a:t>Assistant professor of Neonatal- Perinatal </a:t>
            </a:r>
            <a:r>
              <a:rPr lang="en-US" sz="2600" b="1" dirty="0" err="1" smtClean="0">
                <a:solidFill>
                  <a:schemeClr val="tx1"/>
                </a:solidFill>
              </a:rPr>
              <a:t>Medicin</a:t>
            </a:r>
            <a:endParaRPr lang="en-US" sz="2600" b="1" dirty="0" smtClean="0">
              <a:solidFill>
                <a:schemeClr val="tx1"/>
              </a:solidFill>
            </a:endParaRPr>
          </a:p>
          <a:p>
            <a:r>
              <a:rPr lang="en-US" sz="2600" b="1" dirty="0" smtClean="0">
                <a:solidFill>
                  <a:srgbClr val="00B050"/>
                </a:solidFill>
              </a:rPr>
              <a:t>Neonatal research center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SUMS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791" y="1465385"/>
            <a:ext cx="32766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965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37501" y="1752600"/>
            <a:ext cx="59436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512"/>
            <a:ext cx="6781800" cy="9445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Berlin Sans FB Demi" pitchFamily="34" charset="0"/>
              </a:rPr>
              <a:t>TRANSIENT HYPOGLYCEMIA</a:t>
            </a:r>
            <a:br>
              <a:rPr lang="en-US" sz="2400" b="1" dirty="0">
                <a:solidFill>
                  <a:prstClr val="black"/>
                </a:solidFill>
                <a:latin typeface="Berlin Sans FB Demi" pitchFamily="34" charset="0"/>
              </a:rPr>
            </a:br>
            <a:r>
              <a:rPr lang="en-US" sz="2400" dirty="0">
                <a:solidFill>
                  <a:srgbClr val="FF0000"/>
                </a:solidFill>
              </a:rPr>
              <a:t>Associated with changes in </a:t>
            </a:r>
            <a:r>
              <a:rPr 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maternal metabolism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4648200"/>
          </a:xfrm>
        </p:spPr>
        <p:txBody>
          <a:bodyPr>
            <a:normAutofit/>
          </a:bodyPr>
          <a:lstStyle/>
          <a:p>
            <a:pPr marL="0" lvl="1" indent="0" algn="ctr">
              <a:buNone/>
            </a:pPr>
            <a:r>
              <a:rPr lang="en-US" b="1" dirty="0" smtClean="0"/>
              <a:t>2- Maternal </a:t>
            </a:r>
            <a:r>
              <a:rPr lang="en-US" b="1" dirty="0"/>
              <a:t>Pharmacologic Treatment : </a:t>
            </a:r>
            <a:endParaRPr lang="en-US" dirty="0"/>
          </a:p>
          <a:p>
            <a:r>
              <a:rPr lang="en-US" b="1" dirty="0" smtClean="0"/>
              <a:t>Oral </a:t>
            </a:r>
            <a:r>
              <a:rPr lang="en-US" b="1" dirty="0" err="1"/>
              <a:t>antihyperglycemic</a:t>
            </a:r>
            <a:r>
              <a:rPr lang="en-US" b="1" dirty="0"/>
              <a:t> </a:t>
            </a:r>
            <a:r>
              <a:rPr lang="en-US" b="1" dirty="0" smtClean="0"/>
              <a:t>drugs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         </a:t>
            </a:r>
            <a:r>
              <a:rPr lang="en-US" sz="2000" dirty="0" smtClean="0"/>
              <a:t>(metformin, Glyburide, </a:t>
            </a:r>
            <a:r>
              <a:rPr lang="en-US" sz="2000" dirty="0" err="1" smtClean="0"/>
              <a:t>tolbutamide</a:t>
            </a:r>
            <a:r>
              <a:rPr lang="en-US" sz="2000" dirty="0"/>
              <a:t>)</a:t>
            </a:r>
            <a:endParaRPr lang="en-US" sz="2000" dirty="0" smtClean="0"/>
          </a:p>
          <a:p>
            <a:r>
              <a:rPr lang="en-US" dirty="0" smtClean="0"/>
              <a:t> </a:t>
            </a:r>
            <a:r>
              <a:rPr lang="en-US" b="1" dirty="0" err="1"/>
              <a:t>Benzothiadiazide</a:t>
            </a:r>
            <a:r>
              <a:rPr lang="en-US" b="1" dirty="0"/>
              <a:t> diuretics </a:t>
            </a:r>
            <a:endParaRPr lang="en-US" b="1" dirty="0" smtClean="0"/>
          </a:p>
          <a:p>
            <a:r>
              <a:rPr lang="en-US" b="1" dirty="0"/>
              <a:t>Oral beta-sympathomimetic </a:t>
            </a:r>
            <a:r>
              <a:rPr lang="en-US" b="1" dirty="0" err="1"/>
              <a:t>tocolytic</a:t>
            </a:r>
            <a:r>
              <a:rPr lang="en-US" b="1" dirty="0"/>
              <a:t> </a:t>
            </a:r>
            <a:r>
              <a:rPr lang="en-US" b="1" dirty="0" smtClean="0"/>
              <a:t>drugs: </a:t>
            </a:r>
          </a:p>
          <a:p>
            <a:pPr marL="0" indent="0">
              <a:buNone/>
            </a:pPr>
            <a:r>
              <a:rPr lang="en-US" b="1" dirty="0" smtClean="0"/>
              <a:t>            </a:t>
            </a:r>
            <a:r>
              <a:rPr lang="en-US" sz="2000" dirty="0" smtClean="0"/>
              <a:t>(</a:t>
            </a:r>
            <a:r>
              <a:rPr lang="en-US" sz="2000" dirty="0" err="1" smtClean="0"/>
              <a:t>terbutaline</a:t>
            </a:r>
            <a:r>
              <a:rPr lang="en-US" sz="2000" dirty="0" smtClean="0"/>
              <a:t> , </a:t>
            </a:r>
            <a:r>
              <a:rPr lang="en-US" sz="2000" dirty="0" err="1" smtClean="0"/>
              <a:t>ritodrine</a:t>
            </a:r>
            <a:r>
              <a:rPr lang="en-US" sz="2000" dirty="0" smtClean="0"/>
              <a:t>)</a:t>
            </a:r>
          </a:p>
          <a:p>
            <a:r>
              <a:rPr lang="en-US" dirty="0"/>
              <a:t> </a:t>
            </a:r>
            <a:r>
              <a:rPr lang="en-US" b="1" dirty="0"/>
              <a:t>Beta-adrenergic blocking </a:t>
            </a:r>
            <a:r>
              <a:rPr lang="en-US" b="1" dirty="0" smtClean="0"/>
              <a:t>agents: </a:t>
            </a:r>
          </a:p>
          <a:p>
            <a:pPr marL="0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               (</a:t>
            </a:r>
            <a:r>
              <a:rPr lang="en-US" sz="2000" dirty="0" smtClean="0"/>
              <a:t>propranolol)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81600"/>
            <a:ext cx="2286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602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00300" y="1861625"/>
            <a:ext cx="44958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852" y="381000"/>
            <a:ext cx="7239000" cy="8564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Berlin Sans FB Demi" pitchFamily="34" charset="0"/>
              </a:rPr>
              <a:t>TRANSIENT HYPOGLYCEMIA</a:t>
            </a:r>
            <a:br>
              <a:rPr lang="en-US" sz="2400" b="1" dirty="0">
                <a:solidFill>
                  <a:prstClr val="black"/>
                </a:solidFill>
                <a:latin typeface="Berlin Sans FB Demi" pitchFamily="34" charset="0"/>
              </a:rPr>
            </a:br>
            <a:r>
              <a:rPr lang="en-US" sz="2400" dirty="0">
                <a:solidFill>
                  <a:srgbClr val="FF0000"/>
                </a:solidFill>
              </a:rPr>
              <a:t>Associated with changes in </a:t>
            </a:r>
            <a:r>
              <a:rPr 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maternal metabolism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1625"/>
            <a:ext cx="8229600" cy="4264539"/>
          </a:xfrm>
        </p:spPr>
        <p:txBody>
          <a:bodyPr/>
          <a:lstStyle/>
          <a:p>
            <a:pPr marL="0" lvl="1" indent="0" algn="ctr">
              <a:buNone/>
            </a:pPr>
            <a:r>
              <a:rPr lang="en-US" b="1" dirty="0" smtClean="0"/>
              <a:t>3- Infant </a:t>
            </a:r>
            <a:r>
              <a:rPr lang="en-US" b="1" dirty="0"/>
              <a:t>of diabetic mother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009" y="2590800"/>
            <a:ext cx="3352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" y="3886200"/>
            <a:ext cx="24669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3695700"/>
            <a:ext cx="2438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348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71800" y="1905000"/>
            <a:ext cx="3429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35768"/>
            <a:ext cx="7162801" cy="9604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Berlin Sans FB Demi" pitchFamily="34" charset="0"/>
                <a:ea typeface="+mn-ea"/>
                <a:cs typeface="+mn-cs"/>
              </a:rPr>
              <a:t>TRANSIENT HYPOGLYCEMIA</a:t>
            </a:r>
            <a:r>
              <a:rPr lang="en-US" sz="3200" b="1" dirty="0">
                <a:solidFill>
                  <a:prstClr val="black"/>
                </a:solidFill>
                <a:latin typeface="Berlin Sans FB Demi" pitchFamily="34" charset="0"/>
                <a:ea typeface="+mn-ea"/>
                <a:cs typeface="+mn-cs"/>
              </a:rPr>
              <a:t/>
            </a:r>
            <a:br>
              <a:rPr lang="en-US" sz="3200" b="1" dirty="0">
                <a:solidFill>
                  <a:prstClr val="black"/>
                </a:solidFill>
                <a:latin typeface="Berlin Sans FB Demi" pitchFamily="34" charset="0"/>
                <a:ea typeface="+mn-ea"/>
                <a:cs typeface="+mn-cs"/>
              </a:rPr>
            </a:br>
            <a:r>
              <a:rPr lang="en-US" sz="2800" dirty="0">
                <a:solidFill>
                  <a:srgbClr val="FF0000"/>
                </a:solidFill>
                <a:ea typeface="+mn-ea"/>
                <a:cs typeface="+mn-cs"/>
              </a:rPr>
              <a:t>Associated with changes in </a:t>
            </a:r>
            <a:r>
              <a:rPr lang="en-US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maternal 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48200"/>
          </a:xfrm>
        </p:spPr>
        <p:txBody>
          <a:bodyPr>
            <a:normAutofit/>
          </a:bodyPr>
          <a:lstStyle/>
          <a:p>
            <a:pPr marL="0" lvl="1" indent="0" algn="ctr">
              <a:buNone/>
            </a:pPr>
            <a:r>
              <a:rPr lang="en-US" b="1" dirty="0" smtClean="0"/>
              <a:t>4- Maternal </a:t>
            </a:r>
            <a:r>
              <a:rPr lang="en-US" b="1" dirty="0"/>
              <a:t>Obesity</a:t>
            </a:r>
          </a:p>
          <a:p>
            <a:pPr marL="0" indent="0" algn="ctr">
              <a:buNone/>
            </a:pPr>
            <a:r>
              <a:rPr lang="en-US" dirty="0"/>
              <a:t>The exact </a:t>
            </a:r>
            <a:r>
              <a:rPr lang="en-US" u="sng" dirty="0"/>
              <a:t>mechanism</a:t>
            </a:r>
            <a:r>
              <a:rPr lang="en-US" dirty="0"/>
              <a:t> of impaired glucose homeostasis in these infants </a:t>
            </a:r>
            <a:r>
              <a:rPr lang="en-US" u="sng" dirty="0"/>
              <a:t>is not clear </a:t>
            </a:r>
            <a:r>
              <a:rPr lang="en-US" dirty="0"/>
              <a:t>yet but may </a:t>
            </a:r>
            <a:r>
              <a:rPr lang="en-US" dirty="0" smtClean="0"/>
              <a:t>:</a:t>
            </a:r>
          </a:p>
          <a:p>
            <a:pPr marL="0" indent="0" algn="ctr">
              <a:buNone/>
            </a:pPr>
            <a:r>
              <a:rPr lang="en-US" b="1" dirty="0" smtClean="0"/>
              <a:t>maternal </a:t>
            </a:r>
            <a:r>
              <a:rPr lang="en-US" b="1" dirty="0"/>
              <a:t>insulin </a:t>
            </a:r>
            <a:r>
              <a:rPr lang="en-US" b="1" dirty="0" smtClean="0"/>
              <a:t>resistance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dirty="0"/>
              <a:t>redirecting </a:t>
            </a:r>
            <a:r>
              <a:rPr lang="en-US" u="sng" dirty="0"/>
              <a:t>glucose from maternal tissues to the </a:t>
            </a:r>
            <a:r>
              <a:rPr lang="en-US" u="sng" dirty="0" smtClean="0"/>
              <a:t>fetus </a:t>
            </a:r>
            <a:endParaRPr lang="en-US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5" y="4684564"/>
            <a:ext cx="36512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4" y="228600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605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4397" y="1912034"/>
            <a:ext cx="28956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7704"/>
            <a:ext cx="7175695" cy="9144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Berlin Sans FB Demi" pitchFamily="34" charset="0"/>
              </a:rPr>
              <a:t>TRANSIENT </a:t>
            </a:r>
            <a:r>
              <a:rPr lang="en-US" sz="3600" b="1" dirty="0" smtClean="0">
                <a:solidFill>
                  <a:prstClr val="black"/>
                </a:solidFill>
                <a:latin typeface="Berlin Sans FB Demi" pitchFamily="34" charset="0"/>
              </a:rPr>
              <a:t>HYPOGLYCEMIA</a:t>
            </a:r>
            <a:br>
              <a:rPr lang="en-US" sz="3600" b="1" dirty="0" smtClean="0">
                <a:solidFill>
                  <a:prstClr val="black"/>
                </a:solidFill>
                <a:latin typeface="Berlin Sans FB Demi" pitchFamily="34" charset="0"/>
              </a:rPr>
            </a:br>
            <a:r>
              <a:rPr lang="en-US" sz="2800" b="1" dirty="0">
                <a:solidFill>
                  <a:srgbClr val="FF0000"/>
                </a:solidFill>
              </a:rPr>
              <a:t>Associated with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neonatal problems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2034"/>
            <a:ext cx="8229600" cy="4214129"/>
          </a:xfrm>
        </p:spPr>
        <p:txBody>
          <a:bodyPr>
            <a:normAutofit/>
          </a:bodyPr>
          <a:lstStyle/>
          <a:p>
            <a:pPr marL="0" lvl="1" indent="0" algn="ctr">
              <a:buNone/>
            </a:pPr>
            <a:r>
              <a:rPr lang="en-US" b="1" dirty="0" smtClean="0"/>
              <a:t>1-Failure </a:t>
            </a:r>
            <a:r>
              <a:rPr lang="en-US" b="1" dirty="0"/>
              <a:t>to adapt</a:t>
            </a:r>
          </a:p>
          <a:p>
            <a:r>
              <a:rPr lang="en-US" dirty="0"/>
              <a:t>For </a:t>
            </a:r>
            <a:r>
              <a:rPr lang="en-US" b="1" dirty="0" smtClean="0"/>
              <a:t>unknown </a:t>
            </a:r>
            <a:r>
              <a:rPr lang="en-US" b="1" dirty="0"/>
              <a:t>reasons</a:t>
            </a:r>
            <a:r>
              <a:rPr lang="en-US" dirty="0"/>
              <a:t>, </a:t>
            </a:r>
            <a:r>
              <a:rPr lang="en-US" u="sng" dirty="0"/>
              <a:t>a number of infants develop hypoglycemia</a:t>
            </a:r>
            <a:r>
              <a:rPr lang="en-US" dirty="0"/>
              <a:t>, </a:t>
            </a:r>
            <a:r>
              <a:rPr lang="en-US" dirty="0" smtClean="0"/>
              <a:t>designated </a:t>
            </a:r>
            <a:r>
              <a:rPr lang="en-US" dirty="0"/>
              <a:t>as </a:t>
            </a:r>
            <a:r>
              <a:rPr lang="en-US" b="1" dirty="0"/>
              <a:t>idiopathic hypoglycemia </a:t>
            </a:r>
            <a:r>
              <a:rPr lang="en-US" dirty="0"/>
              <a:t>or </a:t>
            </a:r>
            <a:r>
              <a:rPr lang="en-US" b="1" dirty="0"/>
              <a:t>failure to adapt </a:t>
            </a:r>
            <a:r>
              <a:rPr lang="en-US" u="sng" dirty="0"/>
              <a:t>to the </a:t>
            </a:r>
            <a:r>
              <a:rPr lang="en-US" u="sng" dirty="0" err="1"/>
              <a:t>extrauterine</a:t>
            </a:r>
            <a:r>
              <a:rPr lang="en-US" u="sng" dirty="0"/>
              <a:t> </a:t>
            </a:r>
            <a:r>
              <a:rPr lang="en-US" u="sng" dirty="0" smtClean="0"/>
              <a:t>environment.</a:t>
            </a:r>
          </a:p>
          <a:p>
            <a:r>
              <a:rPr lang="en-US" dirty="0"/>
              <a:t> </a:t>
            </a:r>
            <a:r>
              <a:rPr lang="en-US" b="1" dirty="0"/>
              <a:t>Contributory factors </a:t>
            </a:r>
            <a:r>
              <a:rPr lang="en-US" dirty="0"/>
              <a:t>may include </a:t>
            </a:r>
            <a:r>
              <a:rPr lang="en-US" dirty="0">
                <a:solidFill>
                  <a:srgbClr val="FF0000"/>
                </a:solidFill>
              </a:rPr>
              <a:t>maternal obesity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mild glucose intolerance in the  mother.</a:t>
            </a:r>
          </a:p>
          <a:p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5" y="228600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337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57600" y="1600200"/>
            <a:ext cx="1676400" cy="381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381000"/>
            <a:ext cx="8458200" cy="14097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Berlin Sans FB Demi" pitchFamily="34" charset="0"/>
              </a:rPr>
              <a:t>TRANSIENT HYPOGLYCEMIA</a:t>
            </a:r>
            <a:r>
              <a:rPr lang="en-US" sz="5400" b="1" dirty="0">
                <a:solidFill>
                  <a:prstClr val="black"/>
                </a:solidFill>
                <a:latin typeface="Berlin Sans FB Demi" pitchFamily="34" charset="0"/>
              </a:rPr>
              <a:t/>
            </a:r>
            <a:br>
              <a:rPr lang="en-US" sz="5400" b="1" dirty="0">
                <a:solidFill>
                  <a:prstClr val="black"/>
                </a:solidFill>
                <a:latin typeface="Berlin Sans FB Demi" pitchFamily="34" charset="0"/>
              </a:rPr>
            </a:br>
            <a:r>
              <a:rPr lang="en-US" sz="3100" b="1" dirty="0">
                <a:solidFill>
                  <a:srgbClr val="FF0000"/>
                </a:solidFill>
              </a:rPr>
              <a:t>Associated with </a:t>
            </a:r>
            <a:r>
              <a:rPr lang="en-US" sz="31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neonatal </a:t>
            </a:r>
            <a:r>
              <a:rPr lang="en-US" sz="31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</a:t>
            </a:r>
            <a:br>
              <a:rPr lang="en-US" sz="31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1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/>
              <a:t>2- IUGR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133600"/>
            <a:ext cx="4267200" cy="4038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b="1" dirty="0"/>
              <a:t>Decrease in glycogen stores</a:t>
            </a:r>
          </a:p>
          <a:p>
            <a:pPr marL="514350" indent="-514350">
              <a:buFont typeface="+mj-lt"/>
              <a:buAutoNum type="alphaLcPeriod"/>
            </a:pPr>
            <a:r>
              <a:rPr lang="en-US" b="1" dirty="0"/>
              <a:t>Decrease in adipose tissue</a:t>
            </a:r>
          </a:p>
          <a:p>
            <a:pPr marL="514350" indent="-514350">
              <a:buFont typeface="+mj-lt"/>
              <a:buAutoNum type="alphaLcPeriod"/>
            </a:pPr>
            <a:r>
              <a:rPr lang="en-US" b="1" dirty="0"/>
              <a:t>Decrease in gluconeogenesis </a:t>
            </a:r>
          </a:p>
          <a:p>
            <a:pPr marL="514350" indent="-514350">
              <a:buFont typeface="+mj-lt"/>
              <a:buAutoNum type="alphaLcPeriod"/>
            </a:pPr>
            <a:r>
              <a:rPr lang="en-US" b="1" dirty="0"/>
              <a:t>Increased sensitivity to insulin</a:t>
            </a:r>
          </a:p>
          <a:p>
            <a:pPr marL="514350" indent="-514350">
              <a:buFont typeface="+mj-lt"/>
              <a:buAutoNum type="alphaLcPeriod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133600"/>
            <a:ext cx="4343400" cy="4038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 smtClean="0"/>
              <a:t>polycythemia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/>
              <a:t>fetal and neonatal hypoxemia </a:t>
            </a:r>
            <a:r>
              <a:rPr lang="en-US" dirty="0"/>
              <a:t>are frequently seen in infants who are SGA, 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large </a:t>
            </a:r>
            <a:r>
              <a:rPr lang="en-US" b="1" dirty="0"/>
              <a:t>head and brain size </a:t>
            </a:r>
            <a:r>
              <a:rPr lang="en-US" dirty="0"/>
              <a:t>with a large proportion of total glucose utilization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7" y="228600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52800" y="1676400"/>
            <a:ext cx="2590800" cy="381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852" y="274638"/>
            <a:ext cx="7435948" cy="86836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Berlin Sans FB Demi" pitchFamily="34" charset="0"/>
              </a:rPr>
              <a:t>TRANSIENT HYPOGLYCEMIA</a:t>
            </a:r>
            <a:br>
              <a:rPr lang="en-US" sz="3600" b="1" dirty="0">
                <a:solidFill>
                  <a:prstClr val="black"/>
                </a:solidFill>
                <a:latin typeface="Berlin Sans FB Demi" pitchFamily="34" charset="0"/>
              </a:rPr>
            </a:br>
            <a:r>
              <a:rPr lang="en-US" sz="2800" b="1" dirty="0">
                <a:solidFill>
                  <a:srgbClr val="FF0000"/>
                </a:solidFill>
              </a:rPr>
              <a:t>Associated with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neonatal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76800"/>
          </a:xfrm>
        </p:spPr>
        <p:txBody>
          <a:bodyPr/>
          <a:lstStyle/>
          <a:p>
            <a:pPr marL="0" lvl="1" indent="0" algn="ctr">
              <a:buNone/>
            </a:pPr>
            <a:r>
              <a:rPr lang="en-US" b="1" dirty="0" smtClean="0"/>
              <a:t>3- Prematurity</a:t>
            </a:r>
            <a:endParaRPr lang="en-US" sz="2800" b="1" dirty="0" smtClean="0"/>
          </a:p>
          <a:p>
            <a:pPr marL="514350" indent="-514350">
              <a:buFont typeface="+mj-lt"/>
              <a:buAutoNum type="alphaLcPeriod"/>
            </a:pPr>
            <a:r>
              <a:rPr lang="en-US" sz="2800" b="1" dirty="0" smtClean="0"/>
              <a:t>Diminished </a:t>
            </a:r>
            <a:r>
              <a:rPr lang="en-US" sz="2800" b="1" dirty="0"/>
              <a:t>glycogen </a:t>
            </a:r>
            <a:r>
              <a:rPr lang="en-US" sz="2800" b="1" dirty="0" smtClean="0"/>
              <a:t>reserves </a:t>
            </a:r>
            <a:r>
              <a:rPr lang="en-US" sz="2800" dirty="0" smtClean="0"/>
              <a:t>(</a:t>
            </a:r>
            <a:r>
              <a:rPr lang="en-US" sz="2800" dirty="0"/>
              <a:t>Because glycogen is deposited during the third trimester of </a:t>
            </a:r>
            <a:r>
              <a:rPr lang="en-US" sz="2800" dirty="0" smtClean="0"/>
              <a:t>pregnancy)</a:t>
            </a:r>
            <a:endParaRPr lang="en-US" sz="2800" dirty="0"/>
          </a:p>
          <a:p>
            <a:pPr marL="514350" indent="-514350">
              <a:buFont typeface="+mj-lt"/>
              <a:buAutoNum type="alphaLcPeriod"/>
            </a:pPr>
            <a:endParaRPr lang="en-US" sz="2800" dirty="0" smtClean="0"/>
          </a:p>
          <a:p>
            <a:pPr marL="514350" indent="-514350">
              <a:buFont typeface="+mj-lt"/>
              <a:buAutoNum type="alphaLcPeriod"/>
            </a:pPr>
            <a:r>
              <a:rPr lang="en-US" sz="2800" b="1" dirty="0" smtClean="0"/>
              <a:t>Low </a:t>
            </a:r>
            <a:r>
              <a:rPr lang="en-US" sz="2800" b="1" dirty="0"/>
              <a:t>activity of glucose- </a:t>
            </a:r>
            <a:r>
              <a:rPr lang="en-US" sz="2800" b="1" dirty="0" smtClean="0"/>
              <a:t>6-phosphatase </a:t>
            </a:r>
            <a:r>
              <a:rPr lang="en-US" sz="2800" dirty="0" smtClean="0"/>
              <a:t>(</a:t>
            </a:r>
            <a:r>
              <a:rPr lang="en-US" sz="2800" dirty="0"/>
              <a:t>It catalyzes the breakdown of </a:t>
            </a:r>
            <a:r>
              <a:rPr lang="en-US" sz="2800" dirty="0">
                <a:solidFill>
                  <a:srgbClr val="FF0000"/>
                </a:solidFill>
              </a:rPr>
              <a:t>glucose-6-phosphate</a:t>
            </a:r>
            <a:r>
              <a:rPr lang="en-US" sz="2800" dirty="0"/>
              <a:t> </a:t>
            </a:r>
            <a:r>
              <a:rPr lang="en-US" sz="2800" b="1" dirty="0"/>
              <a:t>into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free glucose</a:t>
            </a:r>
            <a:r>
              <a:rPr lang="en-US" sz="2800" dirty="0"/>
              <a:t>, the </a:t>
            </a:r>
            <a:r>
              <a:rPr lang="en-US" sz="2800" u="sng" dirty="0"/>
              <a:t>terminal step </a:t>
            </a:r>
            <a:r>
              <a:rPr lang="en-US" sz="2800" dirty="0"/>
              <a:t>in both </a:t>
            </a:r>
            <a:r>
              <a:rPr lang="en-US" sz="2800" b="1" dirty="0" err="1"/>
              <a:t>glycogenolysis</a:t>
            </a:r>
            <a:r>
              <a:rPr lang="en-US" sz="2800" dirty="0"/>
              <a:t> and </a:t>
            </a:r>
            <a:r>
              <a:rPr lang="en-US" sz="2800" b="1" dirty="0" smtClean="0"/>
              <a:t>gluconeogenesis</a:t>
            </a:r>
            <a:r>
              <a:rPr lang="en-US" sz="2800" dirty="0" smtClean="0"/>
              <a:t>)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81600"/>
            <a:ext cx="29146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200649"/>
            <a:ext cx="1871662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2" y="76200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819400" y="1390650"/>
            <a:ext cx="35052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Berlin Sans FB Demi" pitchFamily="34" charset="0"/>
              </a:rPr>
              <a:t>TRANSIENT HYPOGLYCEMIA</a:t>
            </a:r>
            <a:br>
              <a:rPr lang="en-US" sz="3600" b="1" dirty="0">
                <a:solidFill>
                  <a:prstClr val="black"/>
                </a:solidFill>
                <a:latin typeface="Berlin Sans FB Demi" pitchFamily="34" charset="0"/>
              </a:rPr>
            </a:br>
            <a:r>
              <a:rPr lang="en-US" sz="2800" b="1" dirty="0">
                <a:solidFill>
                  <a:srgbClr val="FF0000"/>
                </a:solidFill>
              </a:rPr>
              <a:t>Associated with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neonatal problems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23446" y="1828800"/>
            <a:ext cx="9144000" cy="628650"/>
          </a:xfrm>
        </p:spPr>
        <p:txBody>
          <a:bodyPr>
            <a:normAutofit lnSpcReduction="10000"/>
          </a:bodyPr>
          <a:lstStyle/>
          <a:p>
            <a:pPr marL="0" lvl="1" algn="ctr"/>
            <a:r>
              <a:rPr lang="en-US" sz="3600" dirty="0" smtClean="0"/>
              <a:t>4- </a:t>
            </a:r>
            <a:r>
              <a:rPr lang="en-US" sz="3600" dirty="0"/>
              <a:t>Birth </a:t>
            </a:r>
            <a:r>
              <a:rPr lang="en-US" sz="3600" dirty="0" smtClean="0"/>
              <a:t>asphyxia</a:t>
            </a:r>
          </a:p>
          <a:p>
            <a:pPr marL="0" lvl="1" algn="ctr"/>
            <a:endParaRPr lang="en-US" sz="28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743200"/>
            <a:ext cx="5791200" cy="3962400"/>
          </a:xfrm>
        </p:spPr>
        <p:txBody>
          <a:bodyPr>
            <a:normAutofit/>
          </a:bodyPr>
          <a:lstStyle/>
          <a:p>
            <a:pPr marL="514350" lvl="1" indent="-514350">
              <a:buFont typeface="+mj-lt"/>
              <a:buAutoNum type="alphaLcPeriod"/>
            </a:pPr>
            <a:r>
              <a:rPr lang="en-US" sz="2800" dirty="0"/>
              <a:t>A</a:t>
            </a:r>
            <a:r>
              <a:rPr lang="en-US" sz="2800" dirty="0" smtClean="0"/>
              <a:t>n </a:t>
            </a:r>
            <a:r>
              <a:rPr lang="en-US" sz="2800" dirty="0"/>
              <a:t>increased </a:t>
            </a:r>
            <a:r>
              <a:rPr lang="en-US" sz="2800" b="1" dirty="0"/>
              <a:t>insulin concentration </a:t>
            </a:r>
            <a:endParaRPr lang="en-US" sz="2800" b="1" dirty="0" smtClean="0"/>
          </a:p>
          <a:p>
            <a:pPr marL="514350" lvl="1" indent="-514350">
              <a:buFont typeface="+mj-lt"/>
              <a:buAutoNum type="alphaLcPeriod"/>
            </a:pPr>
            <a:r>
              <a:rPr lang="en-US" sz="2800" dirty="0" smtClean="0"/>
              <a:t>Increased </a:t>
            </a:r>
            <a:r>
              <a:rPr lang="en-US" sz="2800" b="1" dirty="0"/>
              <a:t>sensitivity to insulin </a:t>
            </a:r>
            <a:endParaRPr lang="en-US" sz="2800" b="1" dirty="0" smtClean="0"/>
          </a:p>
          <a:p>
            <a:pPr marL="514350" lvl="1" indent="-514350">
              <a:buFont typeface="+mj-lt"/>
              <a:buAutoNum type="alphaLcPeriod"/>
            </a:pPr>
            <a:r>
              <a:rPr lang="en-US" sz="2800" dirty="0" smtClean="0"/>
              <a:t>Increased </a:t>
            </a:r>
            <a:r>
              <a:rPr lang="en-US" sz="2800" b="1" dirty="0"/>
              <a:t>glucose </a:t>
            </a:r>
            <a:r>
              <a:rPr lang="en-US" sz="2800" b="1" dirty="0" smtClean="0"/>
              <a:t>consumption</a:t>
            </a:r>
          </a:p>
          <a:p>
            <a:pPr marL="514350" lvl="1" indent="-514350">
              <a:buFont typeface="+mj-lt"/>
              <a:buAutoNum type="alphaLcPeriod"/>
            </a:pPr>
            <a:r>
              <a:rPr lang="en-US" sz="2800" dirty="0"/>
              <a:t>Increase in plasma </a:t>
            </a:r>
            <a:r>
              <a:rPr lang="en-US" sz="2800" b="1" dirty="0"/>
              <a:t>glucagon</a:t>
            </a:r>
            <a:r>
              <a:rPr lang="en-US" sz="2800" dirty="0"/>
              <a:t>, </a:t>
            </a:r>
            <a:r>
              <a:rPr lang="en-US" sz="2800" b="1" dirty="0" smtClean="0"/>
              <a:t>interleukin-6 </a:t>
            </a:r>
            <a:r>
              <a:rPr lang="en-US" sz="2800" dirty="0" smtClean="0"/>
              <a:t>, </a:t>
            </a:r>
            <a:r>
              <a:rPr lang="en-US" sz="2800" b="1" dirty="0"/>
              <a:t>hydrocortisone</a:t>
            </a:r>
            <a:r>
              <a:rPr lang="en-US" sz="2800" dirty="0"/>
              <a:t>, </a:t>
            </a:r>
            <a:r>
              <a:rPr lang="en-US" sz="2800" dirty="0" smtClean="0"/>
              <a:t> and </a:t>
            </a:r>
            <a:r>
              <a:rPr lang="en-US" sz="2800" dirty="0"/>
              <a:t>other </a:t>
            </a:r>
            <a:r>
              <a:rPr lang="en-US" sz="2800" b="1" dirty="0"/>
              <a:t>counter-regulatory hormones</a:t>
            </a:r>
          </a:p>
          <a:p>
            <a:pPr marL="342900" lvl="1" indent="-342900">
              <a:buFont typeface="Arial" panose="020B0604020202090204" pitchFamily="34" charset="0"/>
              <a:buChar char="•"/>
            </a:pPr>
            <a:endParaRPr lang="en-US" sz="2800" b="1" dirty="0"/>
          </a:p>
          <a:p>
            <a:pPr marL="342900" lvl="1" indent="-342900">
              <a:buFont typeface="Arial" panose="020B0604020202090204" pitchFamily="34" charset="0"/>
              <a:buChar char="•"/>
            </a:pPr>
            <a:endParaRPr lang="en-US" sz="3000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57600"/>
            <a:ext cx="2971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5579"/>
            <a:ext cx="1219200" cy="71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5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52800" y="1676400"/>
            <a:ext cx="2438400" cy="381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534400" cy="944562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Berlin Sans FB Demi" pitchFamily="34" charset="0"/>
                <a:ea typeface="+mn-ea"/>
                <a:cs typeface="+mn-cs"/>
              </a:rPr>
              <a:t>TRANSIENT HYPOGLYCEMIA</a:t>
            </a:r>
            <a:br>
              <a:rPr lang="en-US" sz="3600" b="1" dirty="0">
                <a:solidFill>
                  <a:prstClr val="black"/>
                </a:solidFill>
                <a:latin typeface="Berlin Sans FB Demi" pitchFamily="34" charset="0"/>
                <a:ea typeface="+mn-ea"/>
                <a:cs typeface="+mn-cs"/>
              </a:rPr>
            </a:br>
            <a:r>
              <a:rPr lang="en-US" sz="2800" b="1" dirty="0">
                <a:solidFill>
                  <a:srgbClr val="FF0000"/>
                </a:solidFill>
                <a:ea typeface="+mn-ea"/>
                <a:cs typeface="+mn-cs"/>
              </a:rPr>
              <a:t>Associated with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neonatal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pPr marL="0" lvl="1" indent="0" algn="ctr">
              <a:buNone/>
            </a:pPr>
            <a:r>
              <a:rPr lang="en-US" b="1" dirty="0" smtClean="0"/>
              <a:t>5- Infection</a:t>
            </a:r>
          </a:p>
          <a:p>
            <a:pPr marL="457200" lvl="1" indent="-457200">
              <a:buFont typeface="Wingdings" pitchFamily="2" charset="2"/>
              <a:buChar char="Ø"/>
            </a:pPr>
            <a:r>
              <a:rPr lang="en-US" b="1" dirty="0"/>
              <a:t>Hyperglycemia</a:t>
            </a:r>
            <a:r>
              <a:rPr lang="en-US" dirty="0"/>
              <a:t> is </a:t>
            </a:r>
            <a:r>
              <a:rPr lang="en-US" u="sng" dirty="0"/>
              <a:t>more common </a:t>
            </a:r>
            <a:r>
              <a:rPr lang="en-US" dirty="0"/>
              <a:t>than </a:t>
            </a:r>
            <a:r>
              <a:rPr lang="en-US" dirty="0" smtClean="0"/>
              <a:t>hypoglycemia (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result of counter-regulatory hormonal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responses</a:t>
            </a:r>
            <a:r>
              <a:rPr lang="en-US" dirty="0" smtClean="0"/>
              <a:t>)</a:t>
            </a:r>
          </a:p>
          <a:p>
            <a:pPr marL="0" lvl="1" indent="0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2800" dirty="0"/>
              <a:t>A decrease in these processes is seen </a:t>
            </a:r>
            <a:r>
              <a:rPr lang="en-US" sz="2800" b="1" dirty="0">
                <a:solidFill>
                  <a:srgbClr val="FF0000"/>
                </a:solidFill>
              </a:rPr>
              <a:t>only during a fulminate infection</a:t>
            </a:r>
          </a:p>
          <a:p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76800"/>
            <a:ext cx="29527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9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200400" y="1600200"/>
            <a:ext cx="29718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86836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Berlin Sans FB Demi" pitchFamily="34" charset="0"/>
                <a:ea typeface="+mn-ea"/>
                <a:cs typeface="+mn-cs"/>
              </a:rPr>
              <a:t>TRANSIENT HYPOGLYCEMIA</a:t>
            </a:r>
            <a:br>
              <a:rPr lang="en-US" sz="3600" b="1" dirty="0">
                <a:solidFill>
                  <a:prstClr val="black"/>
                </a:solidFill>
                <a:latin typeface="Berlin Sans FB Demi" pitchFamily="34" charset="0"/>
                <a:ea typeface="+mn-ea"/>
                <a:cs typeface="+mn-cs"/>
              </a:rPr>
            </a:br>
            <a:r>
              <a:rPr lang="en-US" sz="2800" b="1" dirty="0">
                <a:solidFill>
                  <a:srgbClr val="FF0000"/>
                </a:solidFill>
                <a:ea typeface="+mn-ea"/>
                <a:cs typeface="+mn-cs"/>
              </a:rPr>
              <a:t>Associated with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neonatal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876800"/>
          </a:xfrm>
        </p:spPr>
        <p:txBody>
          <a:bodyPr>
            <a:normAutofit/>
          </a:bodyPr>
          <a:lstStyle/>
          <a:p>
            <a:pPr marL="0" lvl="1" indent="0" algn="ctr">
              <a:buNone/>
            </a:pPr>
            <a:r>
              <a:rPr lang="en-US" b="1" dirty="0" smtClean="0"/>
              <a:t>6- Hypothermia</a:t>
            </a:r>
            <a:endParaRPr lang="en-US" b="1" dirty="0"/>
          </a:p>
          <a:p>
            <a:r>
              <a:rPr lang="en-US" sz="2800" dirty="0" smtClean="0"/>
              <a:t>Hypoglycemia, </a:t>
            </a:r>
            <a:r>
              <a:rPr lang="en-US" sz="2800" dirty="0"/>
              <a:t>may affect a </a:t>
            </a:r>
            <a:r>
              <a:rPr lang="en-US" sz="2800" dirty="0" smtClean="0">
                <a:solidFill>
                  <a:srgbClr val="FF0000"/>
                </a:solidFill>
              </a:rPr>
              <a:t>thermoregulatory </a:t>
            </a:r>
            <a:r>
              <a:rPr lang="en-US" sz="2800" dirty="0">
                <a:solidFill>
                  <a:srgbClr val="FF0000"/>
                </a:solidFill>
              </a:rPr>
              <a:t>center </a:t>
            </a:r>
            <a:r>
              <a:rPr lang="en-US" sz="2800" dirty="0"/>
              <a:t>in the </a:t>
            </a:r>
            <a:r>
              <a:rPr lang="en-US" sz="2800" dirty="0">
                <a:solidFill>
                  <a:srgbClr val="FF0000"/>
                </a:solidFill>
              </a:rPr>
              <a:t>hypothalamus</a:t>
            </a:r>
            <a:r>
              <a:rPr lang="en-US" sz="2800" dirty="0"/>
              <a:t> that is sensitive to </a:t>
            </a:r>
            <a:r>
              <a:rPr lang="en-US" sz="2800" dirty="0" smtClean="0"/>
              <a:t>glucose; so </a:t>
            </a:r>
            <a:r>
              <a:rPr lang="en-US" sz="2800" b="1" dirty="0"/>
              <a:t>hypothermia</a:t>
            </a:r>
            <a:r>
              <a:rPr lang="en-US" sz="2800" dirty="0"/>
              <a:t> secondary to </a:t>
            </a:r>
            <a:r>
              <a:rPr lang="en-US" sz="2800" b="1" dirty="0"/>
              <a:t>hypoglycemia</a:t>
            </a:r>
            <a:r>
              <a:rPr lang="en-US" sz="2800" dirty="0"/>
              <a:t> has been well documented </a:t>
            </a:r>
            <a:endParaRPr lang="en-US" sz="2800" dirty="0" smtClean="0"/>
          </a:p>
          <a:p>
            <a:endParaRPr lang="en-US" sz="2800" dirty="0" smtClean="0"/>
          </a:p>
          <a:p>
            <a:pPr marL="0" indent="0" algn="ctr">
              <a:buNone/>
            </a:pPr>
            <a:r>
              <a:rPr lang="en-US" sz="2800" b="1" dirty="0"/>
              <a:t>prolonged exposure to </a:t>
            </a:r>
            <a:r>
              <a:rPr lang="en-US" sz="2800" b="1" dirty="0" smtClean="0"/>
              <a:t>cold (T </a:t>
            </a:r>
            <a:r>
              <a:rPr lang="en-US" sz="2800" b="1" dirty="0" smtClean="0">
                <a:latin typeface="Arial"/>
                <a:cs typeface="Arial"/>
              </a:rPr>
              <a:t>≤ </a:t>
            </a:r>
            <a:r>
              <a:rPr lang="en-US" sz="2800" b="1" dirty="0" smtClean="0"/>
              <a:t>32°C) </a:t>
            </a:r>
          </a:p>
          <a:p>
            <a:pPr marL="0" indent="0" algn="ctr">
              <a:buNone/>
            </a:pPr>
            <a:endParaRPr lang="en-US" sz="2800" b="1" dirty="0" smtClean="0"/>
          </a:p>
          <a:p>
            <a:pPr marL="0" indent="0" algn="ctr">
              <a:buNone/>
            </a:pPr>
            <a:r>
              <a:rPr lang="en-US" sz="2800" b="1" dirty="0" smtClean="0"/>
              <a:t>Hypoglycemia </a:t>
            </a:r>
            <a:r>
              <a:rPr lang="en-US" sz="2800" dirty="0" smtClean="0"/>
              <a:t>due to </a:t>
            </a:r>
            <a:r>
              <a:rPr lang="en-US" sz="2800" u="sng" dirty="0" smtClean="0"/>
              <a:t>diminished </a:t>
            </a:r>
            <a:r>
              <a:rPr lang="en-US" sz="2800" u="sng" dirty="0"/>
              <a:t>availability of glucose </a:t>
            </a:r>
            <a:r>
              <a:rPr lang="en-US" sz="2800" dirty="0"/>
              <a:t>and </a:t>
            </a:r>
            <a:r>
              <a:rPr lang="en-US" sz="2800" u="sng" dirty="0"/>
              <a:t>increased rates of glucose utilization</a:t>
            </a:r>
            <a:endParaRPr lang="en-US" sz="2800" b="1" u="sng" dirty="0" smtClean="0"/>
          </a:p>
          <a:p>
            <a:pPr marL="0" indent="0" algn="ctr">
              <a:buNone/>
            </a:pPr>
            <a:endParaRPr lang="en-US" sz="2800" b="1" dirty="0"/>
          </a:p>
          <a:p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4565142" y="4911470"/>
            <a:ext cx="242316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790950"/>
            <a:ext cx="8221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0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514600" y="1524000"/>
            <a:ext cx="41148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304800"/>
            <a:ext cx="7772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524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Berlin Sans FB Demi" pitchFamily="34" charset="0"/>
              </a:rPr>
              <a:t>TRANSIENT HYPOGLYCEMIA</a:t>
            </a:r>
            <a:br>
              <a:rPr lang="en-US" sz="3600" b="1" dirty="0">
                <a:solidFill>
                  <a:prstClr val="black"/>
                </a:solidFill>
                <a:latin typeface="Berlin Sans FB Demi" pitchFamily="34" charset="0"/>
              </a:rPr>
            </a:br>
            <a:r>
              <a:rPr lang="en-US" sz="2800" b="1" dirty="0">
                <a:solidFill>
                  <a:srgbClr val="FF0000"/>
                </a:solidFill>
              </a:rPr>
              <a:t>Associated with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neonatal 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</a:t>
            </a:r>
            <a:b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/>
              <a:t>7- </a:t>
            </a:r>
            <a:r>
              <a:rPr lang="en-US" sz="3100" b="1" dirty="0" smtClean="0"/>
              <a:t>Hematologic </a:t>
            </a:r>
            <a:r>
              <a:rPr lang="en-US" sz="3100" b="1" dirty="0"/>
              <a:t>Disorders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9399" y="2286000"/>
            <a:ext cx="4268788" cy="533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en-US" sz="2800" dirty="0"/>
              <a:t>polycythemia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212" y="2971800"/>
            <a:ext cx="4268788" cy="2590800"/>
          </a:xfrm>
        </p:spPr>
        <p:txBody>
          <a:bodyPr/>
          <a:lstStyle/>
          <a:p>
            <a:r>
              <a:rPr lang="en-US" sz="2800" dirty="0"/>
              <a:t>Hypoglycemia associated with polycythemia may result from </a:t>
            </a:r>
            <a:r>
              <a:rPr lang="en-US" sz="2800" b="1" dirty="0"/>
              <a:t>greater glucose utilization </a:t>
            </a:r>
            <a:r>
              <a:rPr lang="en-US" sz="2800" dirty="0"/>
              <a:t>by the </a:t>
            </a:r>
            <a:r>
              <a:rPr lang="en-US" sz="2800" u="sng" dirty="0"/>
              <a:t>increased mass of </a:t>
            </a:r>
            <a:r>
              <a:rPr lang="en-US" sz="2800" u="sng" dirty="0" smtClean="0"/>
              <a:t>RBC</a:t>
            </a:r>
            <a:endParaRPr lang="en-US" sz="2800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2286000"/>
            <a:ext cx="4041775" cy="533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en-US" sz="2800" dirty="0"/>
              <a:t> </a:t>
            </a:r>
            <a:r>
              <a:rPr lang="en-US" sz="2800" dirty="0" err="1"/>
              <a:t>erythroblastosis</a:t>
            </a:r>
            <a:r>
              <a:rPr lang="en-US" sz="2800" dirty="0"/>
              <a:t> </a:t>
            </a:r>
            <a:r>
              <a:rPr lang="en-US" sz="2800" dirty="0" err="1"/>
              <a:t>fetalis</a:t>
            </a:r>
            <a:r>
              <a:rPr lang="en-US" sz="2800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971800"/>
            <a:ext cx="4267200" cy="31242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Erythroblastosis</a:t>
            </a:r>
            <a:r>
              <a:rPr lang="en-US" sz="2800" dirty="0" smtClean="0"/>
              <a:t> </a:t>
            </a:r>
            <a:r>
              <a:rPr lang="en-US" sz="2800" dirty="0"/>
              <a:t>at birth is associated with an </a:t>
            </a:r>
            <a:r>
              <a:rPr lang="en-US" sz="2800" u="sng" dirty="0"/>
              <a:t>increased number of </a:t>
            </a:r>
            <a:r>
              <a:rPr lang="en-US" sz="2800" u="sng" dirty="0" smtClean="0"/>
              <a:t>NRBC </a:t>
            </a:r>
            <a:r>
              <a:rPr lang="en-US" sz="2800" dirty="0" smtClean="0"/>
              <a:t>,in </a:t>
            </a:r>
            <a:r>
              <a:rPr lang="en-US" sz="2800" dirty="0"/>
              <a:t>the peripheral blood of newborns, </a:t>
            </a:r>
            <a:r>
              <a:rPr lang="en-US" sz="2800" dirty="0" smtClean="0"/>
              <a:t>an </a:t>
            </a:r>
            <a:r>
              <a:rPr lang="en-US" sz="2800" dirty="0"/>
              <a:t>indicator of </a:t>
            </a:r>
            <a:r>
              <a:rPr lang="en-US" sz="2800" b="1" dirty="0"/>
              <a:t>fetal </a:t>
            </a:r>
            <a:r>
              <a:rPr lang="en-US" sz="2800" b="1" dirty="0" smtClean="0"/>
              <a:t>hypoxia </a:t>
            </a:r>
            <a:endParaRPr lang="en-US" sz="2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669280"/>
            <a:ext cx="2590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635337"/>
            <a:ext cx="2438400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3788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5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079967"/>
            <a:ext cx="6781800" cy="28384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latin typeface="Andy" panose="03080602030302030203" pitchFamily="66" charset="0"/>
              </a:rPr>
              <a:t>Placental Transport of Glucose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latin typeface="Andy" panose="03080602030302030203" pitchFamily="66" charset="0"/>
              </a:rPr>
              <a:t>Fetal Glucose Metabolism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latin typeface="Andy" panose="03080602030302030203" pitchFamily="66" charset="0"/>
              </a:rPr>
              <a:t>Glucose Metabolism After Birth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latin typeface="Andy" panose="03080602030302030203" pitchFamily="66" charset="0"/>
              </a:rPr>
              <a:t>Causes of Neonatal Hypoglycemia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latin typeface="Andy" panose="03080602030302030203" pitchFamily="66" charset="0"/>
              </a:rPr>
              <a:t>Management of Neonatal Hypoglycemia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latin typeface="Andy" panose="03080602030302030203" pitchFamily="66" charset="0"/>
              </a:rPr>
              <a:t>Prognosis of Neonatal Hypoglycemia</a:t>
            </a:r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48250"/>
            <a:ext cx="90678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787" y="26963"/>
            <a:ext cx="9066213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23196"/>
            <a:ext cx="7620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59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792162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Berlin Sans FB Demi" pitchFamily="34" charset="0"/>
              </a:rPr>
              <a:t>TRANSIENT HYPOGLYCEMIA</a:t>
            </a:r>
            <a:br>
              <a:rPr lang="en-US" sz="3200" b="1" dirty="0">
                <a:solidFill>
                  <a:prstClr val="black"/>
                </a:solidFill>
                <a:latin typeface="Berlin Sans FB Demi" pitchFamily="34" charset="0"/>
              </a:rPr>
            </a:br>
            <a:r>
              <a:rPr lang="en-US" sz="3200" b="1" dirty="0">
                <a:solidFill>
                  <a:srgbClr val="FF0000"/>
                </a:solidFill>
              </a:rPr>
              <a:t>Associated with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neonatal problems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1524000"/>
            <a:ext cx="4040188" cy="4873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8- </a:t>
            </a:r>
            <a:r>
              <a:rPr lang="en-US" sz="2800" dirty="0"/>
              <a:t>Iatrogenic Causes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2509" y="2202873"/>
            <a:ext cx="4953000" cy="4197927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err="1" smtClean="0"/>
              <a:t>Aafter</a:t>
            </a:r>
            <a:r>
              <a:rPr lang="en-US" sz="2800" dirty="0" smtClean="0"/>
              <a:t> </a:t>
            </a:r>
            <a:r>
              <a:rPr lang="en-US" sz="2800" dirty="0"/>
              <a:t>abrupt cessation of </a:t>
            </a:r>
            <a:r>
              <a:rPr lang="en-US" sz="2800" b="1" dirty="0"/>
              <a:t>hypertonic glucose infusions</a:t>
            </a:r>
            <a:r>
              <a:rPr lang="en-US" dirty="0"/>
              <a:t>, </a:t>
            </a:r>
            <a:r>
              <a:rPr lang="en-US" dirty="0" smtClean="0"/>
              <a:t>(including </a:t>
            </a:r>
            <a:r>
              <a:rPr lang="en-US" dirty="0"/>
              <a:t>those used for </a:t>
            </a:r>
            <a:r>
              <a:rPr lang="en-US" dirty="0">
                <a:solidFill>
                  <a:srgbClr val="FF0000"/>
                </a:solidFill>
              </a:rPr>
              <a:t>parenteral </a:t>
            </a:r>
            <a:r>
              <a:rPr lang="en-US" dirty="0" smtClean="0">
                <a:solidFill>
                  <a:srgbClr val="FF0000"/>
                </a:solidFill>
              </a:rPr>
              <a:t>nutrition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sz="2800" b="1" dirty="0" smtClean="0"/>
              <a:t>Umbilical </a:t>
            </a:r>
            <a:r>
              <a:rPr lang="en-US" sz="2800" b="1" dirty="0"/>
              <a:t>artery catheter </a:t>
            </a:r>
            <a:r>
              <a:rPr lang="en-US" sz="2800" dirty="0"/>
              <a:t>positioned </a:t>
            </a:r>
            <a:r>
              <a:rPr lang="en-US" sz="2800" b="1" dirty="0"/>
              <a:t>near the </a:t>
            </a:r>
            <a:r>
              <a:rPr lang="en-US" sz="2800" dirty="0"/>
              <a:t>origin of the vessels supplying the </a:t>
            </a:r>
            <a:r>
              <a:rPr lang="en-US" sz="2800" b="1" dirty="0"/>
              <a:t>pancreas</a:t>
            </a:r>
            <a:r>
              <a:rPr lang="en-US" sz="2800" dirty="0"/>
              <a:t> (T11 to L1).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61064"/>
            <a:ext cx="216737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triped Right Arrow 7"/>
          <p:cNvSpPr/>
          <p:nvPr/>
        </p:nvSpPr>
        <p:spPr>
          <a:xfrm>
            <a:off x="5638800" y="3867150"/>
            <a:ext cx="762000" cy="7239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4953000" y="2362200"/>
            <a:ext cx="685800" cy="3733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8" y="87593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7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667000" y="1676400"/>
            <a:ext cx="35814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Berlin Sans FB Demi" pitchFamily="34" charset="0"/>
                <a:ea typeface="+mn-ea"/>
                <a:cs typeface="+mn-cs"/>
              </a:rPr>
              <a:t>TRANSIENT HYPOGLYCEMIA</a:t>
            </a:r>
            <a:br>
              <a:rPr lang="en-US" sz="3200" b="1" dirty="0">
                <a:solidFill>
                  <a:prstClr val="black"/>
                </a:solidFill>
                <a:latin typeface="Berlin Sans FB Demi" pitchFamily="34" charset="0"/>
                <a:ea typeface="+mn-ea"/>
                <a:cs typeface="+mn-cs"/>
              </a:rPr>
            </a:br>
            <a:r>
              <a:rPr lang="en-US" sz="3200" b="1" dirty="0">
                <a:solidFill>
                  <a:srgbClr val="FF0000"/>
                </a:solidFill>
                <a:ea typeface="+mn-ea"/>
                <a:cs typeface="+mn-cs"/>
              </a:rPr>
              <a:t>Associated with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neonatal problems</a:t>
            </a:r>
            <a:endParaRPr lang="en-US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3733800" cy="1841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76400"/>
            <a:ext cx="8534400" cy="364331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9- Cardiac disease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295400" y="2508132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Although the </a:t>
            </a:r>
            <a:r>
              <a:rPr lang="en-US" u="sng" dirty="0"/>
              <a:t>mechanism is unknown</a:t>
            </a:r>
            <a:r>
              <a:rPr lang="en-US" dirty="0"/>
              <a:t>, chronic </a:t>
            </a:r>
            <a:r>
              <a:rPr lang="en-US" b="1" dirty="0"/>
              <a:t>hypoxia</a:t>
            </a:r>
            <a:r>
              <a:rPr lang="en-US" dirty="0"/>
              <a:t>, leading to </a:t>
            </a:r>
            <a:r>
              <a:rPr lang="en-US" b="1" dirty="0"/>
              <a:t>decreased glycogen stores</a:t>
            </a:r>
            <a:r>
              <a:rPr lang="en-US" dirty="0"/>
              <a:t>, may be a contributing factor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510540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72402"/>
            <a:ext cx="3348111" cy="1569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3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23242928"/>
              </p:ext>
            </p:extLst>
          </p:nvPr>
        </p:nvGraphicFramePr>
        <p:xfrm>
          <a:off x="304800" y="1371600"/>
          <a:ext cx="85344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399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3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405437" y="2362200"/>
            <a:ext cx="2781300" cy="265747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hypoglycemia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42" y="152400"/>
            <a:ext cx="393555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429000"/>
            <a:ext cx="3505199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7" y="3810001"/>
            <a:ext cx="27813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396" y="2705101"/>
            <a:ext cx="18288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196" y="304800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0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85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/>
              <a:t>Beckwith-</a:t>
            </a:r>
            <a:r>
              <a:rPr lang="en-US" sz="3600" b="1" dirty="0" err="1"/>
              <a:t>Wiedemann</a:t>
            </a:r>
            <a:r>
              <a:rPr lang="en-US" sz="3600" b="1" dirty="0"/>
              <a:t> syndrome (BWS)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71" y="2362200"/>
            <a:ext cx="8686800" cy="3626860"/>
          </a:xfrm>
        </p:spPr>
        <p:txBody>
          <a:bodyPr>
            <a:normAutofit/>
          </a:bodyPr>
          <a:lstStyle/>
          <a:p>
            <a:pPr lvl="1" indent="-342900">
              <a:buFont typeface="Courier New" pitchFamily="49" charset="0"/>
              <a:buChar char="o"/>
            </a:pPr>
            <a:r>
              <a:rPr lang="en-US" sz="2200" b="1" dirty="0" err="1" smtClean="0"/>
              <a:t>Hemihypertrophy</a:t>
            </a:r>
            <a:r>
              <a:rPr lang="en-US" sz="2200" b="1" dirty="0" smtClean="0"/>
              <a:t>,</a:t>
            </a:r>
          </a:p>
          <a:p>
            <a:pPr lvl="1" indent="-342900">
              <a:buFont typeface="Courier New" pitchFamily="49" charset="0"/>
              <a:buChar char="o"/>
            </a:pPr>
            <a:r>
              <a:rPr lang="en-US" sz="2200" b="1" dirty="0" smtClean="0"/>
              <a:t>Muscular hypertrophy</a:t>
            </a:r>
          </a:p>
          <a:p>
            <a:pPr lvl="1" indent="-342900">
              <a:buFont typeface="Courier New" pitchFamily="49" charset="0"/>
              <a:buChar char="o"/>
            </a:pPr>
            <a:r>
              <a:rPr lang="en-US" sz="2200" b="1" dirty="0" err="1" smtClean="0"/>
              <a:t>macroglossia</a:t>
            </a:r>
            <a:r>
              <a:rPr lang="en-US" sz="2200" b="1" dirty="0"/>
              <a:t>, </a:t>
            </a:r>
            <a:endParaRPr lang="en-US" sz="2200" b="1" dirty="0" smtClean="0"/>
          </a:p>
          <a:p>
            <a:pPr lvl="1" indent="-342900">
              <a:buFont typeface="Courier New" pitchFamily="49" charset="0"/>
              <a:buChar char="o"/>
            </a:pPr>
            <a:r>
              <a:rPr lang="en-US" sz="2200" b="1" dirty="0" smtClean="0"/>
              <a:t>Abdominal wall defects:</a:t>
            </a:r>
          </a:p>
          <a:p>
            <a:pPr marL="400050" lvl="1" indent="0">
              <a:buNone/>
            </a:pPr>
            <a:r>
              <a:rPr lang="en-US" sz="2200" b="1" dirty="0" smtClean="0"/>
              <a:t> (</a:t>
            </a:r>
            <a:r>
              <a:rPr lang="en-US" sz="2200" b="1" dirty="0" err="1" smtClean="0"/>
              <a:t>omphalocele</a:t>
            </a:r>
            <a:r>
              <a:rPr lang="en-US" sz="2200" b="1" dirty="0" smtClean="0"/>
              <a:t>, Umbilical hernia )</a:t>
            </a:r>
          </a:p>
          <a:p>
            <a:pPr lvl="1" indent="-342900">
              <a:buFont typeface="Courier New" pitchFamily="49" charset="0"/>
              <a:buChar char="o"/>
            </a:pPr>
            <a:r>
              <a:rPr lang="en-US" sz="2200" b="1" dirty="0" smtClean="0"/>
              <a:t>Cardiac defects</a:t>
            </a:r>
          </a:p>
          <a:p>
            <a:pPr lvl="1" indent="-342900">
              <a:buFont typeface="Courier New" pitchFamily="49" charset="0"/>
              <a:buChar char="o"/>
            </a:pPr>
            <a:r>
              <a:rPr lang="en-US" sz="2200" b="1" dirty="0" err="1" smtClean="0"/>
              <a:t>Clitoromegaly</a:t>
            </a:r>
            <a:r>
              <a:rPr lang="en-US" sz="2200" b="1" dirty="0" smtClean="0"/>
              <a:t> </a:t>
            </a:r>
          </a:p>
          <a:p>
            <a:pPr lvl="1" indent="-342900">
              <a:buFont typeface="Courier New" pitchFamily="49" charset="0"/>
              <a:buChar char="o"/>
            </a:pPr>
            <a:r>
              <a:rPr lang="en-US" sz="2200" b="1" dirty="0" smtClean="0"/>
              <a:t>Cryptorchidism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35052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018" y="4488873"/>
            <a:ext cx="3934691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5667663" cy="685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/>
              <a:t>Pituitary Insufficiency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1982"/>
            <a:ext cx="8153400" cy="91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2" y="1524000"/>
            <a:ext cx="30353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1709"/>
            <a:ext cx="2743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38055"/>
            <a:ext cx="65055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" y="152400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444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5" y="2057400"/>
            <a:ext cx="6858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267639"/>
            <a:ext cx="2805113" cy="164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806" y="457200"/>
            <a:ext cx="1828800" cy="89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106" y="1219200"/>
            <a:ext cx="2362200" cy="69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705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423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458200" cy="9144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solidFill>
                  <a:srgbClr val="FF0000"/>
                </a:solidFill>
              </a:rPr>
              <a:t>*</a:t>
            </a:r>
            <a:r>
              <a:rPr lang="en-US" sz="4000" b="1" dirty="0" err="1" smtClean="0"/>
              <a:t>Neuroglycopenia</a:t>
            </a:r>
            <a:r>
              <a:rPr lang="en-US" sz="4000" dirty="0"/>
              <a:t>  </a:t>
            </a:r>
            <a:r>
              <a:rPr lang="en-US" sz="4000" b="1" dirty="0">
                <a:solidFill>
                  <a:srgbClr val="FF0000"/>
                </a:solidFill>
              </a:rPr>
              <a:t>(</a:t>
            </a:r>
            <a:r>
              <a:rPr lang="en-US" sz="4000" b="1" dirty="0" err="1">
                <a:solidFill>
                  <a:srgbClr val="FF0000"/>
                </a:solidFill>
              </a:rPr>
              <a:t>hypoglycorrhachia</a:t>
            </a:r>
            <a:r>
              <a:rPr lang="en-US" sz="4000" b="1" dirty="0">
                <a:solidFill>
                  <a:srgbClr val="FF0000"/>
                </a:solidFill>
              </a:rPr>
              <a:t>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79898" cy="4419600"/>
          </a:xfrm>
        </p:spPr>
        <p:txBody>
          <a:bodyPr>
            <a:normAutofit/>
          </a:bodyPr>
          <a:lstStyle/>
          <a:p>
            <a:r>
              <a:rPr lang="en-US" b="1" dirty="0" smtClean="0"/>
              <a:t>Glucose </a:t>
            </a:r>
            <a:r>
              <a:rPr lang="en-US" b="1" dirty="0"/>
              <a:t>Transporter Type 1 Deficiency  </a:t>
            </a:r>
            <a:r>
              <a:rPr lang="en-US" b="1" dirty="0" smtClean="0"/>
              <a:t>Syndrome</a:t>
            </a:r>
          </a:p>
          <a:p>
            <a:r>
              <a:rPr lang="en-US" dirty="0" smtClean="0"/>
              <a:t>Serum </a:t>
            </a:r>
            <a:r>
              <a:rPr lang="en-US" dirty="0"/>
              <a:t>glucose </a:t>
            </a:r>
            <a:r>
              <a:rPr lang="en-US" dirty="0" smtClean="0"/>
              <a:t>86-120 mg/dl.</a:t>
            </a:r>
          </a:p>
          <a:p>
            <a:r>
              <a:rPr lang="en-US" dirty="0" smtClean="0"/>
              <a:t>Low </a:t>
            </a:r>
            <a:r>
              <a:rPr lang="en-US" dirty="0"/>
              <a:t>glucose </a:t>
            </a:r>
            <a:r>
              <a:rPr lang="en-US" dirty="0" smtClean="0"/>
              <a:t>(18 – 35mg/dl)</a:t>
            </a:r>
            <a:r>
              <a:rPr lang="en-US" dirty="0"/>
              <a:t> and lactate in the </a:t>
            </a:r>
            <a:r>
              <a:rPr lang="en-US" dirty="0" smtClean="0"/>
              <a:t>CSF.</a:t>
            </a:r>
          </a:p>
          <a:p>
            <a:endParaRPr lang="en-US" b="1" dirty="0" smtClean="0"/>
          </a:p>
          <a:p>
            <a:r>
              <a:rPr lang="en-US" b="1" dirty="0" smtClean="0"/>
              <a:t>Diagnostic </a:t>
            </a:r>
            <a:r>
              <a:rPr lang="en-US" b="1" dirty="0"/>
              <a:t>testing </a:t>
            </a:r>
            <a:r>
              <a:rPr lang="en-US" dirty="0" smtClean="0"/>
              <a:t>includes:</a:t>
            </a:r>
          </a:p>
          <a:p>
            <a:pPr lvl="1"/>
            <a:r>
              <a:rPr lang="en-US" b="1" dirty="0" smtClean="0"/>
              <a:t>A </a:t>
            </a:r>
            <a:r>
              <a:rPr lang="en-US" b="1" dirty="0"/>
              <a:t>fasting </a:t>
            </a:r>
            <a:r>
              <a:rPr lang="en-US" b="1" dirty="0" smtClean="0"/>
              <a:t>LP ,documenting </a:t>
            </a:r>
            <a:r>
              <a:rPr lang="en-US" b="1" dirty="0" err="1" smtClean="0"/>
              <a:t>hypoglycorrhachia</a:t>
            </a:r>
            <a:r>
              <a:rPr lang="en-US" b="1" dirty="0" smtClean="0"/>
              <a:t> </a:t>
            </a:r>
          </a:p>
          <a:p>
            <a:pPr lvl="1"/>
            <a:r>
              <a:rPr lang="en-US" b="1" dirty="0" smtClean="0"/>
              <a:t>Genetic </a:t>
            </a:r>
            <a:r>
              <a:rPr lang="en-US" b="1" dirty="0"/>
              <a:t>sequencing for the GLUT1 gene at chromosome 1p34</a:t>
            </a:r>
            <a:r>
              <a:rPr lang="en-US" b="1" dirty="0" smtClean="0"/>
              <a:t>. 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34" y="3352800"/>
            <a:ext cx="2098098" cy="134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453" y="5105400"/>
            <a:ext cx="1957387" cy="130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2" y="0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29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2076450"/>
          </a:xfrm>
        </p:spPr>
        <p:txBody>
          <a:bodyPr/>
          <a:lstStyle/>
          <a:p>
            <a:r>
              <a:rPr lang="en-US" dirty="0">
                <a:latin typeface="Algerian" pitchFamily="82" charset="0"/>
              </a:rPr>
              <a:t>Management of Neonatal Hypoglycemia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01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47346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</a:t>
            </a:r>
            <a:r>
              <a:rPr lang="en-US" b="1" dirty="0" smtClean="0">
                <a:latin typeface="Britannic Bold" pitchFamily="34" charset="0"/>
              </a:rPr>
              <a:t>     of management</a:t>
            </a:r>
            <a:endParaRPr lang="en-US" b="1" dirty="0"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9585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To </a:t>
            </a:r>
            <a:r>
              <a:rPr lang="en-US" b="1" dirty="0"/>
              <a:t>correct blood glucose levels </a:t>
            </a:r>
            <a:r>
              <a:rPr lang="en-US" dirty="0"/>
              <a:t>in </a:t>
            </a:r>
            <a:r>
              <a:rPr lang="en-US" u="sng" dirty="0"/>
              <a:t>symptomatic </a:t>
            </a:r>
            <a:r>
              <a:rPr lang="en-US" u="sng" dirty="0" smtClean="0"/>
              <a:t>patients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To </a:t>
            </a:r>
            <a:r>
              <a:rPr lang="en-US" b="1" dirty="0"/>
              <a:t>prevent symptomatic hypoglycemia</a:t>
            </a:r>
            <a:r>
              <a:rPr lang="en-US" dirty="0"/>
              <a:t> in </a:t>
            </a:r>
            <a:r>
              <a:rPr lang="en-US" u="sng" dirty="0"/>
              <a:t>at-risk </a:t>
            </a:r>
            <a:r>
              <a:rPr lang="en-US" u="sng" dirty="0" smtClean="0"/>
              <a:t>patients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To </a:t>
            </a:r>
            <a:r>
              <a:rPr lang="en-US" b="1" dirty="0"/>
              <a:t>avoid unnecessary treatment </a:t>
            </a:r>
            <a:r>
              <a:rPr lang="en-US" dirty="0"/>
              <a:t>of infants with </a:t>
            </a:r>
            <a:r>
              <a:rPr lang="en-US" u="sng" dirty="0"/>
              <a:t>transitional low blood glucose</a:t>
            </a:r>
            <a:r>
              <a:rPr lang="en-US" dirty="0"/>
              <a:t>, which will </a:t>
            </a:r>
            <a:r>
              <a:rPr lang="en-US" b="1" dirty="0"/>
              <a:t>self-resolve</a:t>
            </a:r>
            <a:r>
              <a:rPr lang="en-US" dirty="0"/>
              <a:t> without intervention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To </a:t>
            </a:r>
            <a:r>
              <a:rPr lang="en-US" b="1" dirty="0"/>
              <a:t>identify </a:t>
            </a:r>
            <a:r>
              <a:rPr lang="en-US" dirty="0"/>
              <a:t>newborns with a serious </a:t>
            </a:r>
            <a:r>
              <a:rPr lang="en-US" b="1" dirty="0"/>
              <a:t>underlying hypoglycemic disorder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59" y="685800"/>
            <a:ext cx="31146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376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75725"/>
            <a:ext cx="7591865" cy="685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latin typeface="Britannic Bold" pitchFamily="34" charset="0"/>
              </a:rPr>
              <a:t>Placental Transport of Glucose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294872"/>
            <a:ext cx="8458200" cy="5105928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dirty="0"/>
              <a:t>Glucose is </a:t>
            </a:r>
            <a:r>
              <a:rPr lang="en-US" b="1" dirty="0"/>
              <a:t>transported</a:t>
            </a:r>
            <a:r>
              <a:rPr lang="en-US" dirty="0"/>
              <a:t> to the fetus along a downward </a:t>
            </a:r>
            <a:r>
              <a:rPr lang="en-US" b="1" u="sng" dirty="0"/>
              <a:t>concentration gradient </a:t>
            </a:r>
            <a:r>
              <a:rPr lang="en-US" u="sng" dirty="0"/>
              <a:t>via </a:t>
            </a:r>
            <a:r>
              <a:rPr lang="en-US" b="1" u="sng" dirty="0">
                <a:solidFill>
                  <a:srgbClr val="FF0000"/>
                </a:solidFill>
              </a:rPr>
              <a:t>facilitated transport </a:t>
            </a:r>
            <a:r>
              <a:rPr lang="en-US" dirty="0"/>
              <a:t>mediated by glucose transporters (GLUTs</a:t>
            </a:r>
            <a:r>
              <a:rPr lang="en-US" dirty="0" smtClean="0"/>
              <a:t>)</a:t>
            </a:r>
          </a:p>
          <a:p>
            <a:r>
              <a:rPr lang="en-US" dirty="0"/>
              <a:t>the </a:t>
            </a:r>
            <a:r>
              <a:rPr lang="en-US" u="sng" dirty="0"/>
              <a:t>plasma glucose concentration </a:t>
            </a:r>
            <a:r>
              <a:rPr lang="en-US" dirty="0"/>
              <a:t>of the </a:t>
            </a:r>
            <a:r>
              <a:rPr lang="en-US" dirty="0">
                <a:latin typeface="Accolade-Medium" pitchFamily="2" charset="0"/>
              </a:rPr>
              <a:t>fetus</a:t>
            </a:r>
            <a:r>
              <a:rPr lang="en-US" dirty="0"/>
              <a:t> is about </a:t>
            </a:r>
            <a:r>
              <a:rPr lang="en-US" b="1" dirty="0">
                <a:solidFill>
                  <a:srgbClr val="FF0000"/>
                </a:solidFill>
              </a:rPr>
              <a:t>70%-80% </a:t>
            </a:r>
            <a:r>
              <a:rPr lang="en-US" dirty="0"/>
              <a:t>of that of the </a:t>
            </a:r>
            <a:r>
              <a:rPr lang="en-US" dirty="0" smtClean="0">
                <a:latin typeface="Accolade-Medium" pitchFamily="2" charset="0"/>
              </a:rPr>
              <a:t>mother</a:t>
            </a:r>
          </a:p>
          <a:p>
            <a:r>
              <a:rPr lang="en-US" b="1" dirty="0"/>
              <a:t>Fluctuations in maternal blood glucose </a:t>
            </a:r>
            <a:r>
              <a:rPr lang="en-US" dirty="0"/>
              <a:t>are </a:t>
            </a:r>
            <a:r>
              <a:rPr lang="en-US" dirty="0">
                <a:solidFill>
                  <a:srgbClr val="FF0000"/>
                </a:solidFill>
              </a:rPr>
              <a:t>rapidly</a:t>
            </a:r>
            <a:r>
              <a:rPr lang="en-US" dirty="0"/>
              <a:t> reflected in </a:t>
            </a:r>
            <a:r>
              <a:rPr lang="en-US" dirty="0">
                <a:solidFill>
                  <a:srgbClr val="FF0000"/>
                </a:solidFill>
              </a:rPr>
              <a:t>parallel changes </a:t>
            </a:r>
            <a:r>
              <a:rPr lang="en-US" dirty="0"/>
              <a:t>in </a:t>
            </a:r>
            <a:r>
              <a:rPr lang="en-US" b="1" dirty="0"/>
              <a:t>fetal glucose concentration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087228"/>
            <a:ext cx="2743200" cy="151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71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016890"/>
            <a:ext cx="2667000" cy="164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341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333626" y="4533900"/>
            <a:ext cx="4652963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904561" y="3488788"/>
            <a:ext cx="5719763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670408" y="2362200"/>
            <a:ext cx="5873392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58452" y="1066800"/>
            <a:ext cx="6586538" cy="76438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843129"/>
            <a:ext cx="5554662" cy="671601"/>
          </a:xfrm>
        </p:spPr>
        <p:txBody>
          <a:bodyPr>
            <a:normAutofit fontScale="90000"/>
          </a:bodyPr>
          <a:lstStyle/>
          <a:p>
            <a:pPr algn="r"/>
            <a:r>
              <a:rPr lang="en-US" sz="3200" b="1" dirty="0" smtClean="0">
                <a:latin typeface="Britannic Bold" pitchFamily="34" charset="0"/>
              </a:rPr>
              <a:t>                     </a:t>
            </a:r>
            <a:br>
              <a:rPr lang="en-US" sz="3200" b="1" dirty="0" smtClean="0">
                <a:latin typeface="Britannic Bold" pitchFamily="34" charset="0"/>
              </a:rPr>
            </a:br>
            <a:r>
              <a:rPr lang="en-US" sz="3200" b="1" dirty="0" smtClean="0">
                <a:latin typeface="Britannic Bold" pitchFamily="34" charset="0"/>
              </a:rPr>
              <a:t> Of hypoglycemia</a:t>
            </a:r>
            <a:endParaRPr lang="en-US" sz="3200" b="1" dirty="0"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233" y="1755588"/>
            <a:ext cx="7010400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en-US" sz="3200" b="1" dirty="0" smtClean="0"/>
          </a:p>
          <a:p>
            <a:pPr marL="0" indent="0" algn="r">
              <a:buNone/>
            </a:pPr>
            <a:r>
              <a:rPr lang="en-US" sz="3200" b="1" dirty="0" smtClean="0"/>
              <a:t>Infants </a:t>
            </a:r>
            <a:r>
              <a:rPr lang="en-US" sz="3200" b="1" dirty="0"/>
              <a:t>at risk for hypoglycemia </a:t>
            </a:r>
            <a:r>
              <a:rPr lang="en-US" sz="3200" b="1" dirty="0" smtClean="0"/>
              <a:t>?</a:t>
            </a:r>
          </a:p>
          <a:p>
            <a:pPr marL="0" indent="0" algn="r">
              <a:buNone/>
            </a:pPr>
            <a:endParaRPr lang="en-US" sz="3200" b="1" dirty="0"/>
          </a:p>
          <a:p>
            <a:pPr marL="0" indent="0" algn="r">
              <a:buNone/>
            </a:pPr>
            <a:r>
              <a:rPr lang="en-US" sz="3200" b="1" dirty="0" smtClean="0"/>
              <a:t>symptomatic or asymptomatic ?</a:t>
            </a:r>
          </a:p>
          <a:p>
            <a:pPr marL="0" indent="0" algn="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 smtClean="0"/>
              <a:t>             transient </a:t>
            </a:r>
            <a:r>
              <a:rPr lang="en-US" sz="3200" b="1" dirty="0"/>
              <a:t>or </a:t>
            </a:r>
            <a:r>
              <a:rPr lang="en-US" sz="3200" b="1" dirty="0" smtClean="0"/>
              <a:t>persistent ?</a:t>
            </a:r>
            <a:endParaRPr lang="en-US" sz="3200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2" y="3139678"/>
            <a:ext cx="1470485" cy="1259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1808"/>
            <a:ext cx="3105150" cy="61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63" y="4352467"/>
            <a:ext cx="16033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33" y="2180431"/>
            <a:ext cx="1214437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1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410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sz="2800" dirty="0"/>
              <a:t>The definition of hypoglycemia for </a:t>
            </a:r>
            <a:r>
              <a:rPr lang="en-US" sz="2800" b="1" dirty="0"/>
              <a:t>preterm </a:t>
            </a:r>
            <a:r>
              <a:rPr lang="en-US" sz="2800" dirty="0"/>
              <a:t>infants should </a:t>
            </a:r>
            <a:r>
              <a:rPr lang="en-US" sz="2800" u="sng" dirty="0"/>
              <a:t>not be any different </a:t>
            </a:r>
            <a:r>
              <a:rPr lang="en-US" sz="2800" dirty="0"/>
              <a:t>from that for </a:t>
            </a:r>
            <a:r>
              <a:rPr lang="en-US" sz="2800" b="1" dirty="0"/>
              <a:t>full-term</a:t>
            </a:r>
            <a:r>
              <a:rPr lang="en-US" sz="2800" dirty="0"/>
              <a:t> infants</a:t>
            </a:r>
            <a:r>
              <a:rPr lang="en-US" sz="28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The </a:t>
            </a:r>
            <a:r>
              <a:rPr lang="en-US" sz="2800" dirty="0"/>
              <a:t>presence or absence of </a:t>
            </a:r>
            <a:r>
              <a:rPr lang="en-US" sz="2800" u="sng" dirty="0"/>
              <a:t>clinical signs cannot be used reliably to define neonatal </a:t>
            </a:r>
            <a:r>
              <a:rPr lang="en-US" sz="2800" u="sng" dirty="0" smtClean="0"/>
              <a:t>hypoglycemia</a:t>
            </a:r>
          </a:p>
          <a:p>
            <a:pPr marL="0" indent="0">
              <a:buNone/>
            </a:pPr>
            <a:endParaRPr lang="en-US" sz="2800" b="1" dirty="0"/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Most </a:t>
            </a:r>
            <a:r>
              <a:rPr lang="en-US" sz="2800" dirty="0"/>
              <a:t>newborns remain </a:t>
            </a:r>
            <a:r>
              <a:rPr lang="en-US" sz="2800" b="1" dirty="0">
                <a:solidFill>
                  <a:srgbClr val="FF0000"/>
                </a:solidFill>
              </a:rPr>
              <a:t>asymptomatic</a:t>
            </a:r>
            <a:r>
              <a:rPr lang="en-US" sz="2800" dirty="0"/>
              <a:t> despite </a:t>
            </a:r>
            <a:r>
              <a:rPr lang="en-US" sz="2800" b="1" dirty="0">
                <a:solidFill>
                  <a:srgbClr val="00B050"/>
                </a:solidFill>
              </a:rPr>
              <a:t>very low blood glucose concentrations</a:t>
            </a:r>
            <a:r>
              <a:rPr lang="en-US" sz="2800" dirty="0"/>
              <a:t>, some newborns become </a:t>
            </a:r>
            <a:r>
              <a:rPr lang="en-US" sz="2800" b="1" dirty="0">
                <a:solidFill>
                  <a:srgbClr val="FF0000"/>
                </a:solidFill>
              </a:rPr>
              <a:t>symptomatic</a:t>
            </a:r>
            <a:r>
              <a:rPr lang="en-US" sz="2800" dirty="0"/>
              <a:t> at the </a:t>
            </a:r>
            <a:r>
              <a:rPr lang="en-US" sz="2800" b="1" dirty="0">
                <a:solidFill>
                  <a:srgbClr val="00B050"/>
                </a:solidFill>
              </a:rPr>
              <a:t>same or even higher blood glucose concentrations </a:t>
            </a:r>
            <a:r>
              <a:rPr lang="en-US" sz="2800" dirty="0"/>
              <a:t>than are observed in asymptomatic infants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9" y="0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41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211"/>
            <a:ext cx="6096000" cy="63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037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79" y="3084771"/>
            <a:ext cx="2270413" cy="2016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278" y="4191000"/>
            <a:ext cx="3520787" cy="99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309" y="3084771"/>
            <a:ext cx="3499685" cy="1008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90643"/>
            <a:ext cx="2078168" cy="140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21826"/>
            <a:ext cx="668099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1313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42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4518"/>
            <a:ext cx="602297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710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17" y="3276600"/>
            <a:ext cx="3865562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17" y="4343400"/>
            <a:ext cx="38655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226" y="5362934"/>
            <a:ext cx="386556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748881"/>
            <a:ext cx="1581150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92" y="1143000"/>
            <a:ext cx="62674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5" y="76200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43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2576755" cy="206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658" y="2332404"/>
            <a:ext cx="38655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330" y="179387"/>
            <a:ext cx="602297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395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0346"/>
            <a:ext cx="6324600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b="1" dirty="0">
                <a:latin typeface="Colonna MT" pitchFamily="82" charset="0"/>
              </a:rPr>
              <a:t>G</a:t>
            </a:r>
            <a:r>
              <a:rPr lang="en-US" sz="2400" b="1" dirty="0" smtClean="0">
                <a:latin typeface="Colonna MT" pitchFamily="82" charset="0"/>
              </a:rPr>
              <a:t>uidelines</a:t>
            </a:r>
            <a:r>
              <a:rPr lang="en-US" sz="2400" dirty="0" smtClean="0">
                <a:latin typeface="Colonna MT" pitchFamily="82" charset="0"/>
              </a:rPr>
              <a:t> </a:t>
            </a:r>
            <a:r>
              <a:rPr lang="en-US" sz="2400" dirty="0">
                <a:latin typeface="Colonna MT" pitchFamily="82" charset="0"/>
              </a:rPr>
              <a:t>published by the </a:t>
            </a:r>
            <a:r>
              <a:rPr lang="en-US" sz="2400" b="1" dirty="0">
                <a:latin typeface="Colonna MT" pitchFamily="82" charset="0"/>
              </a:rPr>
              <a:t>AAP</a:t>
            </a:r>
            <a:r>
              <a:rPr lang="en-US" sz="2400" dirty="0">
                <a:latin typeface="Colonna MT" pitchFamily="82" charset="0"/>
              </a:rPr>
              <a:t> and the </a:t>
            </a:r>
            <a:r>
              <a:rPr lang="en-US" sz="2400" b="1" dirty="0">
                <a:latin typeface="Colonna MT" pitchFamily="82" charset="0"/>
              </a:rPr>
              <a:t>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17" y="1752600"/>
            <a:ext cx="8763000" cy="3047999"/>
          </a:xfrm>
        </p:spPr>
        <p:txBody>
          <a:bodyPr/>
          <a:lstStyle/>
          <a:p>
            <a:r>
              <a:rPr lang="en-US" sz="2800" b="1" dirty="0"/>
              <a:t>Treatment</a:t>
            </a:r>
            <a:r>
              <a:rPr lang="en-US" sz="2800" dirty="0"/>
              <a:t> of neonatal hypoglycemia is a stepwise process depending </a:t>
            </a:r>
            <a:r>
              <a:rPr lang="en-US" sz="2800" dirty="0" smtClean="0"/>
              <a:t>on:</a:t>
            </a:r>
            <a:endParaRPr lang="en-US" dirty="0" smtClean="0"/>
          </a:p>
          <a:p>
            <a:pPr algn="ctr"/>
            <a:r>
              <a:rPr lang="en-US" sz="2800" b="1" dirty="0" smtClean="0"/>
              <a:t>The </a:t>
            </a:r>
            <a:r>
              <a:rPr lang="en-US" sz="2800" b="1" u="sng" dirty="0"/>
              <a:t>presence or absence</a:t>
            </a:r>
            <a:r>
              <a:rPr lang="en-US" sz="2800" b="1" dirty="0"/>
              <a:t> of </a:t>
            </a:r>
            <a:r>
              <a:rPr lang="en-US" sz="2800" b="1" dirty="0">
                <a:solidFill>
                  <a:srgbClr val="FF0000"/>
                </a:solidFill>
              </a:rPr>
              <a:t>symptoms</a:t>
            </a:r>
            <a:r>
              <a:rPr lang="en-US" sz="2800" b="1" dirty="0"/>
              <a:t> and </a:t>
            </a:r>
            <a:r>
              <a:rPr lang="en-US" sz="2800" b="1" dirty="0" smtClean="0">
                <a:solidFill>
                  <a:srgbClr val="FF0000"/>
                </a:solidFill>
              </a:rPr>
              <a:t>signs</a:t>
            </a:r>
          </a:p>
          <a:p>
            <a:pPr marL="0" indent="0" algn="ctr">
              <a:buNone/>
            </a:pPr>
            <a:r>
              <a:rPr lang="en-US" sz="2800" b="1" dirty="0" smtClean="0"/>
              <a:t> and</a:t>
            </a:r>
          </a:p>
          <a:p>
            <a:pPr algn="ctr"/>
            <a:r>
              <a:rPr lang="en-US" sz="2800" b="1" dirty="0" smtClean="0"/>
              <a:t> </a:t>
            </a:r>
            <a:r>
              <a:rPr lang="en-US" sz="2800" b="1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response </a:t>
            </a:r>
            <a:r>
              <a:rPr lang="en-US" sz="2800" b="1" dirty="0"/>
              <a:t>of the infant </a:t>
            </a:r>
            <a:r>
              <a:rPr lang="en-US" sz="2800" b="1" u="sng" dirty="0">
                <a:solidFill>
                  <a:srgbClr val="FF0000"/>
                </a:solidFill>
              </a:rPr>
              <a:t>at each step</a:t>
            </a:r>
            <a:r>
              <a:rPr lang="en-US" sz="2800" b="1" dirty="0"/>
              <a:t>.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3863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915" y="990600"/>
            <a:ext cx="7924800" cy="609600"/>
          </a:xfrm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Treatment of neonatal hypoglycemia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98880"/>
            <a:ext cx="8229600" cy="4906963"/>
          </a:xfrm>
        </p:spPr>
        <p:txBody>
          <a:bodyPr>
            <a:normAutofit/>
          </a:bodyPr>
          <a:lstStyle/>
          <a:p>
            <a:pPr lvl="0"/>
            <a:endParaRPr lang="en-US" b="1" dirty="0" smtClean="0"/>
          </a:p>
          <a:p>
            <a:pPr lvl="0"/>
            <a:endParaRPr lang="en-US" b="1" dirty="0"/>
          </a:p>
          <a:p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45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5" y="3581400"/>
            <a:ext cx="1981200" cy="137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807" y="2247899"/>
            <a:ext cx="549636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32" y="228600"/>
            <a:ext cx="65897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74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2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850230"/>
            <a:ext cx="21336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182" y="4868594"/>
            <a:ext cx="2133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758" y="224423"/>
            <a:ext cx="6586536" cy="64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1" y="152400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46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87594"/>
            <a:ext cx="6019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71537"/>
            <a:ext cx="60198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124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63491"/>
              </p:ext>
            </p:extLst>
          </p:nvPr>
        </p:nvGraphicFramePr>
        <p:xfrm>
          <a:off x="533400" y="1676400"/>
          <a:ext cx="817347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551" y="182368"/>
            <a:ext cx="6791325" cy="78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73" y="182368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84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48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00373"/>
            <a:ext cx="19431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274" y="3000373"/>
            <a:ext cx="2673007" cy="76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855" y="2060575"/>
            <a:ext cx="26765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855" y="3810000"/>
            <a:ext cx="2823576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eft Brace 6"/>
          <p:cNvSpPr/>
          <p:nvPr/>
        </p:nvSpPr>
        <p:spPr>
          <a:xfrm>
            <a:off x="2520755" y="1920239"/>
            <a:ext cx="419100" cy="373379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770" y="4800600"/>
            <a:ext cx="2736661" cy="83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444750"/>
            <a:ext cx="281940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5763431" y="3621243"/>
            <a:ext cx="489204" cy="37751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"/>
            <a:ext cx="598646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9203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77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514600" y="5181600"/>
            <a:ext cx="4114800" cy="1295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54417"/>
            <a:ext cx="8610600" cy="5451961"/>
          </a:xfrm>
        </p:spPr>
        <p:txBody>
          <a:bodyPr/>
          <a:lstStyle/>
          <a:p>
            <a:r>
              <a:rPr lang="en-US" dirty="0" smtClean="0"/>
              <a:t>For </a:t>
            </a:r>
            <a:r>
              <a:rPr lang="en-US" b="1" dirty="0">
                <a:solidFill>
                  <a:srgbClr val="FF0000"/>
                </a:solidFill>
              </a:rPr>
              <a:t>asymptomatic</a:t>
            </a:r>
            <a:r>
              <a:rPr lang="en-US" dirty="0"/>
              <a:t> </a:t>
            </a:r>
            <a:r>
              <a:rPr lang="en-US" b="1" dirty="0"/>
              <a:t>at-risk</a:t>
            </a:r>
            <a:r>
              <a:rPr lang="en-US" dirty="0"/>
              <a:t> </a:t>
            </a:r>
            <a:r>
              <a:rPr lang="en-US" dirty="0" smtClean="0"/>
              <a:t>infants </a:t>
            </a:r>
            <a:r>
              <a:rPr lang="en-US" dirty="0"/>
              <a:t>with </a:t>
            </a:r>
            <a:r>
              <a:rPr lang="en-US" b="1" dirty="0" smtClean="0">
                <a:solidFill>
                  <a:srgbClr val="FF0000"/>
                </a:solidFill>
              </a:rPr>
              <a:t>hypoglycemia </a:t>
            </a:r>
            <a:r>
              <a:rPr lang="en-US" dirty="0" smtClean="0"/>
              <a:t>, </a:t>
            </a:r>
            <a:r>
              <a:rPr lang="en-US" b="1" u="sng" dirty="0" err="1" smtClean="0"/>
              <a:t>buccal</a:t>
            </a:r>
            <a:r>
              <a:rPr lang="en-US" b="1" u="sng" dirty="0" smtClean="0"/>
              <a:t> </a:t>
            </a:r>
            <a:r>
              <a:rPr lang="en-US" b="1" u="sng" dirty="0"/>
              <a:t>dextrose gel </a:t>
            </a:r>
            <a:r>
              <a:rPr lang="en-US" b="1" u="sng" dirty="0" smtClean="0"/>
              <a:t>40% </a:t>
            </a:r>
            <a:r>
              <a:rPr lang="en-US" dirty="0" smtClean="0"/>
              <a:t>is  </a:t>
            </a:r>
            <a:r>
              <a:rPr lang="en-US" dirty="0"/>
              <a:t>emerging as an effective and safe therapy when used in conjunction with </a:t>
            </a:r>
            <a:r>
              <a:rPr lang="en-US" dirty="0" smtClean="0"/>
              <a:t>breast milk , </a:t>
            </a:r>
            <a:r>
              <a:rPr lang="en-US" b="1" dirty="0" smtClean="0"/>
              <a:t>prior </a:t>
            </a:r>
            <a:r>
              <a:rPr lang="en-US" b="1" dirty="0"/>
              <a:t>to feeding </a:t>
            </a:r>
            <a:r>
              <a:rPr lang="fa-IR" dirty="0" smtClean="0"/>
              <a:t>.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routine use of prophylactic dextrose gel is not recommended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fa-IR" dirty="0" smtClean="0"/>
          </a:p>
          <a:p>
            <a:pPr marL="0" indent="0" algn="ctr">
              <a:buNone/>
            </a:pPr>
            <a:r>
              <a:rPr lang="en-US" b="1" dirty="0"/>
              <a:t>dextrose </a:t>
            </a:r>
            <a:r>
              <a:rPr lang="en-US" b="1" dirty="0" smtClean="0"/>
              <a:t>gel 40% </a:t>
            </a:r>
            <a:r>
              <a:rPr lang="en-US" dirty="0" smtClean="0"/>
              <a:t>:</a:t>
            </a:r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200 mg/kg = 0/5 cc/kg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304800"/>
            <a:ext cx="61880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640" y="4495800"/>
            <a:ext cx="2362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2351" y="6414455"/>
            <a:ext cx="2133600" cy="365125"/>
          </a:xfrm>
        </p:spPr>
        <p:txBody>
          <a:bodyPr/>
          <a:lstStyle/>
          <a:p>
            <a:fld id="{C8FF155B-8C72-4D17-A7C8-7BF287AF92B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643" y="343156"/>
            <a:ext cx="7366782" cy="685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latin typeface="Britannic Bold" pitchFamily="34" charset="0"/>
              </a:rPr>
              <a:t>Fetal</a:t>
            </a:r>
            <a:r>
              <a:rPr lang="en-US" b="1" dirty="0">
                <a:latin typeface="Britannic Bold" pitchFamily="34" charset="0"/>
              </a:rPr>
              <a:t> Glucose </a:t>
            </a:r>
            <a:r>
              <a:rPr lang="en-US" dirty="0" smtClean="0">
                <a:latin typeface="Britannic Bold" pitchFamily="34" charset="0"/>
              </a:rPr>
              <a:t>Metabolism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Hepatic glycogen </a:t>
            </a:r>
            <a:r>
              <a:rPr lang="en-US" dirty="0" smtClean="0"/>
              <a:t>content is </a:t>
            </a:r>
            <a:r>
              <a:rPr lang="en-US" b="1" dirty="0" smtClean="0">
                <a:solidFill>
                  <a:srgbClr val="FF0000"/>
                </a:solidFill>
              </a:rPr>
              <a:t>low</a:t>
            </a:r>
            <a:r>
              <a:rPr lang="en-US" dirty="0" smtClean="0"/>
              <a:t> </a:t>
            </a:r>
            <a:r>
              <a:rPr lang="en-US" b="1" dirty="0" smtClean="0"/>
              <a:t>early in gestation.</a:t>
            </a:r>
          </a:p>
          <a:p>
            <a:r>
              <a:rPr lang="en-US" dirty="0" smtClean="0"/>
              <a:t>A slow, </a:t>
            </a:r>
            <a:r>
              <a:rPr lang="en-US" b="1" dirty="0" smtClean="0">
                <a:solidFill>
                  <a:srgbClr val="FF0000"/>
                </a:solidFill>
              </a:rPr>
              <a:t>continuous increase </a:t>
            </a:r>
            <a:r>
              <a:rPr lang="en-US" dirty="0" smtClean="0"/>
              <a:t>occurs between </a:t>
            </a:r>
            <a:r>
              <a:rPr lang="en-US" b="1" dirty="0" smtClean="0"/>
              <a:t>15 and 20 weeks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A </a:t>
            </a:r>
            <a:r>
              <a:rPr lang="en-US" b="1" dirty="0" smtClean="0">
                <a:solidFill>
                  <a:srgbClr val="FF0000"/>
                </a:solidFill>
              </a:rPr>
              <a:t>rapid accumulation </a:t>
            </a:r>
            <a:r>
              <a:rPr lang="en-US" dirty="0" smtClean="0"/>
              <a:t>of glycogen in the liver is observed </a:t>
            </a:r>
            <a:r>
              <a:rPr lang="en-US" b="1" dirty="0" smtClean="0"/>
              <a:t>after 20 wks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790" y="4507083"/>
            <a:ext cx="2647950" cy="2115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410200"/>
            <a:ext cx="32385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" y="0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3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206917"/>
              </p:ext>
            </p:extLst>
          </p:nvPr>
        </p:nvGraphicFramePr>
        <p:xfrm>
          <a:off x="401782" y="1295400"/>
          <a:ext cx="82296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41" y="5254632"/>
            <a:ext cx="3581401" cy="139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67300" y="5253048"/>
            <a:ext cx="342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parenteral nutrition</a:t>
            </a:r>
            <a:r>
              <a:rPr lang="en-US" sz="2000" dirty="0">
                <a:solidFill>
                  <a:prstClr val="black"/>
                </a:solidFill>
              </a:rPr>
              <a:t>, which </a:t>
            </a:r>
            <a:r>
              <a:rPr lang="en-US" sz="2000" b="1" u="sng" dirty="0">
                <a:solidFill>
                  <a:prstClr val="black"/>
                </a:solidFill>
              </a:rPr>
              <a:t>includes glucose</a:t>
            </a:r>
            <a:r>
              <a:rPr lang="en-US" sz="2000" dirty="0">
                <a:solidFill>
                  <a:prstClr val="black"/>
                </a:solidFill>
              </a:rPr>
              <a:t>, should be started quickly</a:t>
            </a:r>
          </a:p>
        </p:txBody>
      </p:sp>
      <p:sp>
        <p:nvSpPr>
          <p:cNvPr id="7" name="Down Arrow 6"/>
          <p:cNvSpPr/>
          <p:nvPr/>
        </p:nvSpPr>
        <p:spPr>
          <a:xfrm>
            <a:off x="2310384" y="4456323"/>
            <a:ext cx="242316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56323"/>
            <a:ext cx="3048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957" y="304800"/>
            <a:ext cx="68008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8131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4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97148" y="1219200"/>
            <a:ext cx="5638800" cy="762000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105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Transition from IV </a:t>
            </a:r>
            <a:r>
              <a:rPr lang="en-US" b="1" dirty="0">
                <a:solidFill>
                  <a:schemeClr val="bg1"/>
                </a:solidFill>
              </a:rPr>
              <a:t>to oral </a:t>
            </a:r>
            <a:r>
              <a:rPr lang="en-US" b="1" dirty="0" smtClean="0">
                <a:solidFill>
                  <a:schemeClr val="bg1"/>
                </a:solidFill>
              </a:rPr>
              <a:t>feeds</a:t>
            </a:r>
          </a:p>
          <a:p>
            <a:pPr marL="0" indent="0" algn="ctr">
              <a:buNone/>
            </a:pPr>
            <a:r>
              <a:rPr lang="en-US" dirty="0"/>
              <a:t> 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sz="3000" dirty="0" smtClean="0"/>
              <a:t>When </a:t>
            </a:r>
            <a:r>
              <a:rPr lang="en-US" sz="3000" dirty="0"/>
              <a:t>the </a:t>
            </a:r>
            <a:r>
              <a:rPr lang="en-US" sz="3000" b="1" dirty="0"/>
              <a:t>glucose concentration </a:t>
            </a:r>
            <a:r>
              <a:rPr lang="en-US" sz="3000" dirty="0"/>
              <a:t>is </a:t>
            </a:r>
            <a:r>
              <a:rPr lang="en-US" sz="3000" b="1" dirty="0"/>
              <a:t>stabilized </a:t>
            </a:r>
            <a:r>
              <a:rPr lang="en-US" sz="3000" dirty="0"/>
              <a:t>and maintained at or above the threshold value, the </a:t>
            </a:r>
            <a:r>
              <a:rPr lang="en-US" sz="3000" u="sng" dirty="0">
                <a:solidFill>
                  <a:srgbClr val="FF0000"/>
                </a:solidFill>
              </a:rPr>
              <a:t>glucose infusion </a:t>
            </a:r>
            <a:r>
              <a:rPr lang="en-US" sz="3000" u="sng" dirty="0"/>
              <a:t>rate can be </a:t>
            </a:r>
            <a:r>
              <a:rPr lang="en-US" sz="3000" b="1" u="sng" dirty="0">
                <a:solidFill>
                  <a:srgbClr val="FF0000"/>
                </a:solidFill>
              </a:rPr>
              <a:t>tapered</a:t>
            </a:r>
            <a:r>
              <a:rPr lang="en-US" sz="3000" u="sng" dirty="0"/>
              <a:t> </a:t>
            </a:r>
            <a:r>
              <a:rPr lang="en-US" sz="3000" dirty="0"/>
              <a:t>slowly as </a:t>
            </a:r>
            <a:r>
              <a:rPr lang="en-US" sz="3000" u="sng" dirty="0">
                <a:solidFill>
                  <a:srgbClr val="FF0000"/>
                </a:solidFill>
              </a:rPr>
              <a:t>feedings</a:t>
            </a:r>
            <a:r>
              <a:rPr lang="en-US" sz="3000" u="sng" dirty="0"/>
              <a:t> are </a:t>
            </a:r>
            <a:r>
              <a:rPr lang="en-US" sz="3000" b="1" u="sng" dirty="0">
                <a:solidFill>
                  <a:srgbClr val="FF0000"/>
                </a:solidFill>
              </a:rPr>
              <a:t>advanced</a:t>
            </a:r>
            <a:r>
              <a:rPr lang="en-US" sz="3000" b="1" dirty="0">
                <a:solidFill>
                  <a:srgbClr val="FF0000"/>
                </a:solidFill>
              </a:rPr>
              <a:t> </a:t>
            </a:r>
            <a:r>
              <a:rPr lang="en-US" sz="3000" b="1" dirty="0" smtClean="0">
                <a:solidFill>
                  <a:srgbClr val="FF0000"/>
                </a:solidFill>
              </a:rPr>
              <a:t>.</a:t>
            </a:r>
            <a:endParaRPr lang="en-US" sz="3000" dirty="0" smtClean="0"/>
          </a:p>
          <a:p>
            <a:pPr>
              <a:buFont typeface="Wingdings" pitchFamily="2" charset="2"/>
              <a:buChar char="q"/>
            </a:pPr>
            <a:r>
              <a:rPr lang="en-US" sz="3000" dirty="0" smtClean="0"/>
              <a:t>While </a:t>
            </a:r>
            <a:r>
              <a:rPr lang="en-US" sz="3000" dirty="0"/>
              <a:t>the </a:t>
            </a:r>
            <a:r>
              <a:rPr lang="en-US" sz="3000" b="1" dirty="0">
                <a:solidFill>
                  <a:srgbClr val="FF0000"/>
                </a:solidFill>
              </a:rPr>
              <a:t>IV</a:t>
            </a:r>
            <a:r>
              <a:rPr lang="en-US" sz="3000" b="1" dirty="0"/>
              <a:t> glucose infusion is </a:t>
            </a:r>
            <a:r>
              <a:rPr lang="en-US" sz="3000" b="1" dirty="0">
                <a:solidFill>
                  <a:srgbClr val="FF0000"/>
                </a:solidFill>
              </a:rPr>
              <a:t>tapered</a:t>
            </a:r>
            <a:r>
              <a:rPr lang="en-US" sz="3000" dirty="0"/>
              <a:t>, the </a:t>
            </a:r>
            <a:r>
              <a:rPr lang="en-US" sz="3000" b="1" dirty="0">
                <a:solidFill>
                  <a:srgbClr val="FF0000"/>
                </a:solidFill>
              </a:rPr>
              <a:t>blood glucose </a:t>
            </a:r>
            <a:r>
              <a:rPr lang="en-US" sz="3000" dirty="0"/>
              <a:t>level should be </a:t>
            </a:r>
            <a:r>
              <a:rPr lang="en-US" sz="3000" b="1" dirty="0">
                <a:solidFill>
                  <a:srgbClr val="FF0000"/>
                </a:solidFill>
              </a:rPr>
              <a:t>monitored</a:t>
            </a:r>
            <a:r>
              <a:rPr lang="en-US" sz="3000" dirty="0"/>
              <a:t> </a:t>
            </a:r>
            <a:r>
              <a:rPr lang="en-US" sz="3000" u="sng" dirty="0"/>
              <a:t>before each feed</a:t>
            </a:r>
            <a:r>
              <a:rPr lang="en-US" sz="3000" u="sng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/>
              <a:t> </a:t>
            </a:r>
            <a:r>
              <a:rPr lang="en-US" sz="3000" dirty="0"/>
              <a:t>The </a:t>
            </a:r>
            <a:r>
              <a:rPr lang="en-US" sz="3000" b="1" dirty="0"/>
              <a:t>taper</a:t>
            </a:r>
            <a:r>
              <a:rPr lang="en-US" sz="3000" dirty="0"/>
              <a:t> typically occurs over a period of </a:t>
            </a:r>
            <a:r>
              <a:rPr lang="en-US" sz="3000" b="1" dirty="0"/>
              <a:t>two to four days</a:t>
            </a:r>
            <a:endParaRPr lang="en-US" sz="3000" u="sng" dirty="0"/>
          </a:p>
          <a:p>
            <a:pPr marL="0" indent="0">
              <a:buNone/>
            </a:pPr>
            <a:endParaRPr lang="en-US" sz="3000" dirty="0"/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5768"/>
            <a:ext cx="57531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6231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5" y="950768"/>
            <a:ext cx="8686800" cy="567863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the </a:t>
            </a:r>
            <a:r>
              <a:rPr lang="en-US" b="1" dirty="0"/>
              <a:t>glucose concentrations </a:t>
            </a:r>
            <a:r>
              <a:rPr lang="en-US" b="1" dirty="0">
                <a:solidFill>
                  <a:srgbClr val="FF0000"/>
                </a:solidFill>
              </a:rPr>
              <a:t>do not increase </a:t>
            </a:r>
            <a:r>
              <a:rPr lang="en-US" b="1" dirty="0"/>
              <a:t>to normal </a:t>
            </a:r>
            <a:r>
              <a:rPr lang="en-US" b="1" dirty="0" smtClean="0"/>
              <a:t>levels with 4-6 mg/ kg/ min </a:t>
            </a:r>
            <a:r>
              <a:rPr lang="en-US" dirty="0" smtClean="0"/>
              <a:t>, </a:t>
            </a:r>
            <a:r>
              <a:rPr lang="en-US" dirty="0"/>
              <a:t>the rate of infusion should be </a:t>
            </a:r>
            <a:r>
              <a:rPr lang="en-US" u="sng" dirty="0">
                <a:solidFill>
                  <a:srgbClr val="FF0000"/>
                </a:solidFill>
              </a:rPr>
              <a:t>increased by </a:t>
            </a:r>
            <a:r>
              <a:rPr lang="en-US" b="1" dirty="0">
                <a:solidFill>
                  <a:srgbClr val="FF0000"/>
                </a:solidFill>
              </a:rPr>
              <a:t>1-2 mg/kg per minute </a:t>
            </a:r>
            <a:r>
              <a:rPr lang="en-US" u="sng" dirty="0"/>
              <a:t>every 3-4 hours </a:t>
            </a:r>
            <a:r>
              <a:rPr lang="en-US" dirty="0"/>
              <a:t>while monitoring the glucose response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Infants </a:t>
            </a:r>
            <a:r>
              <a:rPr lang="en-US" dirty="0"/>
              <a:t>who require high rates of glucose infusion </a:t>
            </a:r>
            <a:r>
              <a:rPr lang="en-US" dirty="0" smtClean="0"/>
              <a:t>(</a:t>
            </a:r>
            <a:r>
              <a:rPr lang="en-US" b="1" dirty="0">
                <a:solidFill>
                  <a:srgbClr val="FF0000"/>
                </a:solidFill>
              </a:rPr>
              <a:t>dextrose </a:t>
            </a:r>
            <a:r>
              <a:rPr lang="en-US" b="1" dirty="0" smtClean="0">
                <a:solidFill>
                  <a:srgbClr val="FF0000"/>
                </a:solidFill>
              </a:rPr>
              <a:t>concentrations 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˃ </a:t>
            </a:r>
            <a:r>
              <a:rPr lang="en-US" b="1" dirty="0" smtClean="0">
                <a:solidFill>
                  <a:srgbClr val="FF0000"/>
                </a:solidFill>
              </a:rPr>
              <a:t>12.5 %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smtClean="0"/>
              <a:t>)may </a:t>
            </a:r>
            <a:r>
              <a:rPr lang="en-US" dirty="0"/>
              <a:t>benefit from </a:t>
            </a:r>
            <a:r>
              <a:rPr lang="en-US" dirty="0" smtClean="0"/>
              <a:t>having </a:t>
            </a:r>
            <a:r>
              <a:rPr lang="en-US" dirty="0"/>
              <a:t>a </a:t>
            </a:r>
            <a:r>
              <a:rPr lang="en-US" b="1" dirty="0"/>
              <a:t>central line </a:t>
            </a:r>
            <a:r>
              <a:rPr lang="en-US" dirty="0"/>
              <a:t>or an </a:t>
            </a:r>
            <a:r>
              <a:rPr lang="en-US" b="1" dirty="0"/>
              <a:t>umbilical vein catheter</a:t>
            </a:r>
            <a:r>
              <a:rPr lang="en-US" dirty="0"/>
              <a:t> </a:t>
            </a:r>
            <a:r>
              <a:rPr lang="en-US" u="sng" dirty="0"/>
              <a:t>placed above the liver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0134"/>
            <a:ext cx="5562600" cy="7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0"/>
            <a:ext cx="267652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1637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032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093819"/>
              </p:ext>
            </p:extLst>
          </p:nvPr>
        </p:nvGraphicFramePr>
        <p:xfrm>
          <a:off x="152400" y="838200"/>
          <a:ext cx="8839199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417956" y="4487517"/>
            <a:ext cx="6248400" cy="1200329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/>
              <a:t>The evaluation for a </a:t>
            </a:r>
            <a:r>
              <a:rPr lang="en-US" sz="2400" b="1" dirty="0">
                <a:solidFill>
                  <a:srgbClr val="FF0000"/>
                </a:solidFill>
              </a:rPr>
              <a:t>persistent hypoglycemic </a:t>
            </a:r>
            <a:r>
              <a:rPr lang="en-US" sz="2400" b="1" dirty="0" smtClean="0">
                <a:solidFill>
                  <a:srgbClr val="FF0000"/>
                </a:solidFill>
              </a:rPr>
              <a:t>disorder </a:t>
            </a:r>
            <a:r>
              <a:rPr lang="en-US" sz="2400" dirty="0" smtClean="0">
                <a:solidFill>
                  <a:schemeClr val="tx1"/>
                </a:solidFill>
              </a:rPr>
              <a:t>and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hyperinsulinism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smtClean="0"/>
              <a:t>should </a:t>
            </a:r>
            <a:r>
              <a:rPr lang="en-US" sz="2400" dirty="0"/>
              <a:t>be performed </a:t>
            </a:r>
          </a:p>
        </p:txBody>
      </p:sp>
      <p:sp>
        <p:nvSpPr>
          <p:cNvPr id="7" name="Down Arrow 6"/>
          <p:cNvSpPr/>
          <p:nvPr/>
        </p:nvSpPr>
        <p:spPr>
          <a:xfrm>
            <a:off x="4344798" y="3930396"/>
            <a:ext cx="394716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48" y="110836"/>
            <a:ext cx="5400017" cy="72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130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53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842148" cy="100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4259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812043"/>
            <a:ext cx="6907237" cy="609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 smtClean="0"/>
              <a:t>Persistent </a:t>
            </a:r>
            <a:r>
              <a:rPr lang="en-US" sz="3200" b="1" dirty="0"/>
              <a:t>hypoglycemic disorder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596683"/>
            <a:ext cx="5181600" cy="1066800"/>
          </a:xfr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 </a:t>
            </a:r>
            <a:r>
              <a:rPr lang="en-US" dirty="0"/>
              <a:t>"critical" blood test sampling </a:t>
            </a:r>
          </a:p>
          <a:p>
            <a:pPr algn="ctr"/>
            <a:r>
              <a:rPr lang="en-US" dirty="0"/>
              <a:t> when the plasma glucose &lt;50 </a:t>
            </a:r>
            <a:r>
              <a:rPr lang="en-US" dirty="0" smtClean="0"/>
              <a:t>mg/dl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736" y="2971800"/>
            <a:ext cx="4344988" cy="3505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Blood glucose( to confirm hypoglycemia)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Insulin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Cortisol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blood </a:t>
            </a:r>
            <a:r>
              <a:rPr lang="en-US" b="1" dirty="0"/>
              <a:t>pH, bicarbonate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Lactate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C-peptide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5926" y="2971800"/>
            <a:ext cx="4419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7. free </a:t>
            </a:r>
            <a:r>
              <a:rPr lang="en-US" b="1" dirty="0"/>
              <a:t>fatty </a:t>
            </a:r>
            <a:r>
              <a:rPr lang="en-US" b="1" dirty="0" smtClean="0"/>
              <a:t>acids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8</a:t>
            </a:r>
            <a:r>
              <a:rPr lang="en-US" b="1" dirty="0" smtClean="0"/>
              <a:t>. Growth hormone</a:t>
            </a:r>
          </a:p>
          <a:p>
            <a:pPr marL="0" indent="0">
              <a:buNone/>
            </a:pPr>
            <a:r>
              <a:rPr lang="en-US" b="1" dirty="0" smtClean="0"/>
              <a:t>9. beta-</a:t>
            </a:r>
            <a:r>
              <a:rPr lang="en-US" b="1" dirty="0" err="1" smtClean="0"/>
              <a:t>hydroxybutyrate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10. Metabolic </a:t>
            </a:r>
            <a:r>
              <a:rPr lang="en-US" b="1" dirty="0" err="1" smtClean="0"/>
              <a:t>pannel</a:t>
            </a:r>
            <a:r>
              <a:rPr lang="en-US" b="1" dirty="0" smtClean="0"/>
              <a:t> (</a:t>
            </a:r>
            <a:r>
              <a:rPr lang="en-US" sz="2000" b="1" dirty="0" err="1" smtClean="0"/>
              <a:t>acylcarnitine</a:t>
            </a:r>
            <a:r>
              <a:rPr lang="en-US" sz="2000" b="1" dirty="0" smtClean="0"/>
              <a:t> profile , plasma </a:t>
            </a:r>
            <a:r>
              <a:rPr lang="en-US" sz="2000" b="1" dirty="0"/>
              <a:t>free and total </a:t>
            </a:r>
            <a:r>
              <a:rPr lang="en-US" sz="2000" b="1" dirty="0" err="1"/>
              <a:t>carnitine</a:t>
            </a:r>
            <a:r>
              <a:rPr lang="en-US" sz="2000" b="1" dirty="0"/>
              <a:t> </a:t>
            </a:r>
            <a:r>
              <a:rPr lang="en-US" sz="2000" b="1" dirty="0" smtClean="0"/>
              <a:t>levels , </a:t>
            </a:r>
            <a:r>
              <a:rPr lang="en-US" sz="2000" b="1" dirty="0"/>
              <a:t>serum amino acids, urine organic </a:t>
            </a:r>
            <a:r>
              <a:rPr lang="en-US" sz="2000" b="1" dirty="0" smtClean="0"/>
              <a:t>acids)</a:t>
            </a:r>
          </a:p>
          <a:p>
            <a:pPr marL="0" indent="0">
              <a:buNone/>
            </a:pPr>
            <a:r>
              <a:rPr lang="en-US" b="1" dirty="0" smtClean="0"/>
              <a:t>11. specific </a:t>
            </a:r>
            <a:r>
              <a:rPr lang="en-US" b="1" dirty="0"/>
              <a:t>genetic tests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230" y="161596"/>
            <a:ext cx="5241388" cy="54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2906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54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308" y="1524000"/>
            <a:ext cx="1882726" cy="161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1945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953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Hyperinsulinemic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hypoglycemia </a:t>
            </a:r>
            <a:r>
              <a:rPr lang="en-US" dirty="0"/>
              <a:t>is also seen in an </a:t>
            </a:r>
            <a:r>
              <a:rPr lang="en-US" u="sng" dirty="0"/>
              <a:t>asymptomatic</a:t>
            </a:r>
            <a:r>
              <a:rPr lang="en-US" dirty="0"/>
              <a:t> and otherwise </a:t>
            </a:r>
            <a:r>
              <a:rPr lang="en-US" u="sng" dirty="0"/>
              <a:t>healthy term infant </a:t>
            </a:r>
            <a:r>
              <a:rPr lang="en-US" dirty="0" smtClean="0"/>
              <a:t>in </a:t>
            </a:r>
            <a:r>
              <a:rPr lang="en-US" b="1" dirty="0" smtClean="0">
                <a:solidFill>
                  <a:srgbClr val="FF0000"/>
                </a:solidFill>
              </a:rPr>
              <a:t>48 hours (to </a:t>
            </a:r>
            <a:r>
              <a:rPr lang="en-US" b="1" dirty="0">
                <a:solidFill>
                  <a:srgbClr val="FF0000"/>
                </a:solidFill>
              </a:rPr>
              <a:t>96 </a:t>
            </a:r>
            <a:r>
              <a:rPr lang="en-US" b="1" dirty="0" err="1" smtClean="0">
                <a:solidFill>
                  <a:srgbClr val="FF0000"/>
                </a:solidFill>
              </a:rPr>
              <a:t>hrs</a:t>
            </a:r>
            <a:r>
              <a:rPr lang="en-US" b="1" dirty="0" smtClean="0">
                <a:solidFill>
                  <a:srgbClr val="FF0000"/>
                </a:solidFill>
              </a:rPr>
              <a:t>) </a:t>
            </a:r>
            <a:r>
              <a:rPr lang="en-US" b="1" dirty="0">
                <a:solidFill>
                  <a:srgbClr val="FF0000"/>
                </a:solidFill>
              </a:rPr>
              <a:t>of age </a:t>
            </a:r>
            <a:r>
              <a:rPr lang="en-US" b="1" dirty="0" smtClean="0">
                <a:solidFill>
                  <a:srgbClr val="FF0000"/>
                </a:solidFill>
              </a:rPr>
              <a:t>old </a:t>
            </a:r>
            <a:r>
              <a:rPr lang="en-US" dirty="0"/>
              <a:t>with </a:t>
            </a:r>
            <a:r>
              <a:rPr lang="en-US" b="1" u="sng" dirty="0"/>
              <a:t>normal</a:t>
            </a:r>
            <a:r>
              <a:rPr lang="en-US" u="sng" dirty="0"/>
              <a:t> low blood glucose </a:t>
            </a:r>
            <a:r>
              <a:rPr lang="en-US" u="sng" dirty="0" smtClean="0"/>
              <a:t>levels.</a:t>
            </a:r>
          </a:p>
          <a:p>
            <a:pPr marL="0" indent="0">
              <a:buNone/>
            </a:pPr>
            <a:endParaRPr lang="en-US" u="sng" dirty="0" smtClean="0"/>
          </a:p>
          <a:p>
            <a:r>
              <a:rPr lang="en-US" b="1" dirty="0"/>
              <a:t>A waiting period </a:t>
            </a:r>
            <a:r>
              <a:rPr lang="en-US" u="sng" dirty="0"/>
              <a:t>beyond the first 48 hours of life </a:t>
            </a:r>
            <a:r>
              <a:rPr lang="en-US" b="1" dirty="0"/>
              <a:t>is necessary </a:t>
            </a:r>
            <a:r>
              <a:rPr lang="en-US" dirty="0"/>
              <a:t>because it is difficult 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distinguish </a:t>
            </a:r>
            <a:r>
              <a:rPr lang="en-US" dirty="0"/>
              <a:t>newborns with a </a:t>
            </a:r>
            <a:r>
              <a:rPr lang="en-US" b="1" dirty="0">
                <a:solidFill>
                  <a:srgbClr val="FF0000"/>
                </a:solidFill>
              </a:rPr>
              <a:t>pathological hypoglycemia </a:t>
            </a:r>
            <a:r>
              <a:rPr lang="en-US" dirty="0"/>
              <a:t>disorder from </a:t>
            </a:r>
            <a:r>
              <a:rPr lang="en-US" b="1" dirty="0">
                <a:solidFill>
                  <a:srgbClr val="00B050"/>
                </a:solidFill>
              </a:rPr>
              <a:t>physiologic mild </a:t>
            </a:r>
            <a:r>
              <a:rPr lang="en-US" b="1" dirty="0" err="1">
                <a:solidFill>
                  <a:srgbClr val="00B050"/>
                </a:solidFill>
              </a:rPr>
              <a:t>hyperinsulinism</a:t>
            </a:r>
            <a:endParaRPr lang="en-US" b="1" dirty="0">
              <a:solidFill>
                <a:srgbClr val="00B050"/>
              </a:solidFill>
            </a:endParaRPr>
          </a:p>
          <a:p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23879"/>
            <a:ext cx="4724400" cy="765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851" y="125268"/>
            <a:ext cx="1790700" cy="1474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4325"/>
            <a:ext cx="1714500" cy="157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25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108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293" y="1752600"/>
            <a:ext cx="2085974" cy="198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10" y="2657264"/>
            <a:ext cx="242557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553" y="4124333"/>
            <a:ext cx="19431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171" y="4114800"/>
            <a:ext cx="1952625" cy="146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725" y="168324"/>
            <a:ext cx="502634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25" y="1431876"/>
            <a:ext cx="1457325" cy="123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26" y="168324"/>
            <a:ext cx="19907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35" y="2626855"/>
            <a:ext cx="2286000" cy="142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1018818"/>
            <a:ext cx="6084898" cy="400110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T</a:t>
            </a:r>
            <a:r>
              <a:rPr lang="en-US" sz="2000" b="1" dirty="0" smtClean="0"/>
              <a:t>herapeutic options in persistent hypoglycemia</a:t>
            </a:r>
            <a:endParaRPr lang="en-US" sz="2000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37" y="6019800"/>
            <a:ext cx="841851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605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4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4038600" cy="4800600"/>
          </a:xfrm>
        </p:spPr>
        <p:txBody>
          <a:bodyPr/>
          <a:lstStyle/>
          <a:p>
            <a:r>
              <a:rPr lang="en-US" b="1" dirty="0" smtClean="0"/>
              <a:t>Hypotension</a:t>
            </a:r>
            <a:endParaRPr lang="en-US" dirty="0" smtClean="0"/>
          </a:p>
          <a:p>
            <a:r>
              <a:rPr lang="en-US" dirty="0" smtClean="0"/>
              <a:t>Sodium and </a:t>
            </a:r>
            <a:r>
              <a:rPr lang="en-US" dirty="0"/>
              <a:t>water retention and </a:t>
            </a:r>
            <a:r>
              <a:rPr lang="en-US" b="1" dirty="0" smtClean="0"/>
              <a:t>edema</a:t>
            </a:r>
            <a:endParaRPr lang="en-US" dirty="0" smtClean="0"/>
          </a:p>
          <a:p>
            <a:r>
              <a:rPr lang="en-US" b="1" dirty="0" err="1" smtClean="0"/>
              <a:t>Hypertrichosis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Thrombocytopenia</a:t>
            </a:r>
            <a:endParaRPr lang="en-US" dirty="0" smtClean="0"/>
          </a:p>
          <a:p>
            <a:r>
              <a:rPr lang="en-US" b="1" dirty="0" smtClean="0"/>
              <a:t>Anorexia</a:t>
            </a:r>
            <a:endParaRPr lang="en-US" dirty="0" smtClean="0"/>
          </a:p>
          <a:p>
            <a:r>
              <a:rPr lang="en-US" b="1" dirty="0" smtClean="0"/>
              <a:t>Diarrhea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 smtClean="0"/>
              <a:t>vomiting</a:t>
            </a:r>
          </a:p>
          <a:p>
            <a:r>
              <a:rPr lang="en-US" b="1" dirty="0" err="1" smtClean="0"/>
              <a:t>Eextrapyramidal</a:t>
            </a:r>
            <a:r>
              <a:rPr lang="en-US" b="1" dirty="0" smtClean="0"/>
              <a:t> </a:t>
            </a:r>
            <a:r>
              <a:rPr lang="en-US" b="1" dirty="0"/>
              <a:t>symptoms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90600"/>
            <a:ext cx="4953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76800" y="4876800"/>
            <a:ext cx="426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ea typeface="+mj-ea"/>
                <a:cs typeface="+mj-cs"/>
              </a:rPr>
              <a:t>OF</a:t>
            </a:r>
            <a:r>
              <a:rPr lang="en-US" sz="4000" b="1" dirty="0" smtClean="0">
                <a:solidFill>
                  <a:prstClr val="black"/>
                </a:solidFill>
                <a:latin typeface="Broadway" pitchFamily="82" charset="0"/>
                <a:ea typeface="+mj-ea"/>
                <a:cs typeface="+mj-cs"/>
              </a:rPr>
              <a:t> DIAZOXIDE</a:t>
            </a:r>
            <a:endParaRPr lang="en-US" sz="4000" dirty="0">
              <a:latin typeface="Broadway" pitchFamily="8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73831"/>
            <a:ext cx="5105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5263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5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43275"/>
            <a:ext cx="2947988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37" y="1981494"/>
            <a:ext cx="24003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8" y="3419768"/>
            <a:ext cx="2400300" cy="154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2" y="5029200"/>
            <a:ext cx="237216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76475"/>
            <a:ext cx="2919412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255" y="152399"/>
            <a:ext cx="5105400" cy="60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480" y="164706"/>
            <a:ext cx="768520" cy="171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5765"/>
            <a:ext cx="1871003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297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58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60565"/>
            <a:ext cx="5867400" cy="4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89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572000" cy="50292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Inhibits</a:t>
            </a:r>
            <a:r>
              <a:rPr lang="en-US" dirty="0" smtClean="0"/>
              <a:t> </a:t>
            </a:r>
            <a:r>
              <a:rPr lang="en-US" dirty="0"/>
              <a:t>the secretion </a:t>
            </a:r>
            <a:r>
              <a:rPr lang="en-US" dirty="0" smtClean="0"/>
              <a:t>of:</a:t>
            </a:r>
          </a:p>
          <a:p>
            <a:pPr lvl="1"/>
            <a:r>
              <a:rPr lang="en-US" b="1" dirty="0" smtClean="0"/>
              <a:t>glucagon</a:t>
            </a:r>
            <a:endParaRPr lang="en-US" dirty="0" smtClean="0"/>
          </a:p>
          <a:p>
            <a:pPr lvl="1"/>
            <a:r>
              <a:rPr lang="en-US" b="1" dirty="0" smtClean="0"/>
              <a:t>insulin</a:t>
            </a:r>
          </a:p>
          <a:p>
            <a:pPr lvl="1"/>
            <a:r>
              <a:rPr lang="en-US" b="1" dirty="0" smtClean="0"/>
              <a:t>growth hormone</a:t>
            </a:r>
            <a:endParaRPr lang="en-US" dirty="0" smtClean="0"/>
          </a:p>
          <a:p>
            <a:pPr lvl="1"/>
            <a:r>
              <a:rPr lang="en-US" b="1" dirty="0" err="1" smtClean="0"/>
              <a:t>thyrotropin</a:t>
            </a:r>
            <a:r>
              <a:rPr lang="en-US" dirty="0" smtClean="0"/>
              <a:t>.</a:t>
            </a:r>
          </a:p>
          <a:p>
            <a:r>
              <a:rPr lang="en-US" b="1" dirty="0"/>
              <a:t>physiologic effects on the </a:t>
            </a:r>
            <a:r>
              <a:rPr lang="en-US" b="1" dirty="0" smtClean="0"/>
              <a:t>gut :</a:t>
            </a:r>
          </a:p>
          <a:p>
            <a:pPr lvl="1"/>
            <a:r>
              <a:rPr lang="en-US" b="1" dirty="0" smtClean="0"/>
              <a:t>inhibits </a:t>
            </a:r>
            <a:r>
              <a:rPr lang="en-US" b="1" dirty="0"/>
              <a:t>the exocrine </a:t>
            </a:r>
            <a:r>
              <a:rPr lang="en-US" b="1" dirty="0" smtClean="0"/>
              <a:t>secretion</a:t>
            </a:r>
            <a:endParaRPr lang="en-US" dirty="0" smtClean="0"/>
          </a:p>
          <a:p>
            <a:pPr lvl="1"/>
            <a:r>
              <a:rPr lang="en-US" u="sng" dirty="0" smtClean="0"/>
              <a:t>Changes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b="1" dirty="0"/>
              <a:t>gut </a:t>
            </a:r>
            <a:r>
              <a:rPr lang="en-US" b="1" dirty="0" smtClean="0"/>
              <a:t>motility</a:t>
            </a:r>
            <a:endParaRPr lang="en-US" dirty="0" smtClean="0"/>
          </a:p>
          <a:p>
            <a:pPr lvl="1"/>
            <a:r>
              <a:rPr lang="en-US" u="sng" dirty="0" smtClean="0"/>
              <a:t>Reduction </a:t>
            </a:r>
            <a:r>
              <a:rPr lang="en-US" u="sng" dirty="0"/>
              <a:t>of splanchnic blood flow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05" y="1447800"/>
            <a:ext cx="42672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702" y="4724362"/>
            <a:ext cx="236000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767" y="303628"/>
            <a:ext cx="5257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3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92393"/>
            <a:ext cx="7413561" cy="685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dirty="0">
                <a:latin typeface="Britannic Bold" pitchFamily="34" charset="0"/>
              </a:rPr>
              <a:t>Placental Transport of Glucose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631" y="1295400"/>
            <a:ext cx="5410201" cy="2667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When </a:t>
            </a:r>
            <a:r>
              <a:rPr lang="en-US" sz="2800" b="1" dirty="0" smtClean="0"/>
              <a:t>fetal glucose uptake</a:t>
            </a:r>
          </a:p>
          <a:p>
            <a:pPr marL="0" indent="0">
              <a:buNone/>
            </a:pPr>
            <a:r>
              <a:rPr lang="en-US" sz="2800" b="1" dirty="0" smtClean="0"/>
              <a:t> </a:t>
            </a:r>
            <a:r>
              <a:rPr lang="en-US" sz="2800" dirty="0" smtClean="0"/>
              <a:t>exceeds the requirements of  </a:t>
            </a:r>
          </a:p>
          <a:p>
            <a:pPr marL="0" indent="0">
              <a:buNone/>
            </a:pPr>
            <a:r>
              <a:rPr lang="en-US" sz="2800" b="1" dirty="0" smtClean="0"/>
              <a:t>energy </a:t>
            </a:r>
            <a:r>
              <a:rPr lang="en-US" sz="2800" b="1" dirty="0"/>
              <a:t>production </a:t>
            </a:r>
            <a:r>
              <a:rPr lang="en-US" sz="2800" dirty="0" smtClean="0"/>
              <a:t>and </a:t>
            </a:r>
            <a:r>
              <a:rPr lang="en-US" sz="2800" b="1" dirty="0" smtClean="0"/>
              <a:t>growth</a:t>
            </a:r>
            <a:r>
              <a:rPr lang="en-US" sz="2800" dirty="0" smtClean="0"/>
              <a:t>, </a:t>
            </a:r>
          </a:p>
          <a:p>
            <a:pPr marL="0" indent="0">
              <a:buNone/>
            </a:pPr>
            <a:r>
              <a:rPr lang="en-US" sz="2800" dirty="0" smtClean="0"/>
              <a:t> the excess glucose is </a:t>
            </a:r>
            <a:r>
              <a:rPr lang="en-US" sz="2800" b="1" dirty="0" smtClean="0">
                <a:solidFill>
                  <a:srgbClr val="FF0000"/>
                </a:solidFill>
              </a:rPr>
              <a:t>stored </a:t>
            </a:r>
            <a:r>
              <a:rPr lang="en-US" sz="2800" dirty="0" smtClean="0"/>
              <a:t>as</a:t>
            </a:r>
          </a:p>
          <a:p>
            <a:pPr marL="0" indent="0">
              <a:buNone/>
            </a:pPr>
            <a:r>
              <a:rPr lang="en-US" sz="2800" dirty="0" smtClean="0"/>
              <a:t>  </a:t>
            </a:r>
            <a:r>
              <a:rPr lang="en-US" sz="2800" dirty="0">
                <a:solidFill>
                  <a:srgbClr val="FF0000"/>
                </a:solidFill>
              </a:rPr>
              <a:t>glycogen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FF0000"/>
                </a:solidFill>
              </a:rPr>
              <a:t>triglycerides</a:t>
            </a:r>
            <a:r>
              <a:rPr lang="en-US" dirty="0">
                <a:solidFill>
                  <a:srgbClr val="FF0000"/>
                </a:solidFill>
              </a:rPr>
              <a:t>. 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419" y="1676400"/>
            <a:ext cx="2435942" cy="181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" y="32825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33800" y="4114800"/>
            <a:ext cx="518277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ntique Olive Compact" panose="020B0904030504030204" pitchFamily="34" charset="0"/>
                <a:cs typeface="Agent Orange" panose="00000400000000000000" pitchFamily="2" charset="0"/>
              </a:rPr>
              <a:t>Glucose:</a:t>
            </a:r>
            <a:r>
              <a:rPr lang="en-US" sz="2800" dirty="0">
                <a:latin typeface="Agent Orange" panose="00000400000000000000" pitchFamily="2" charset="0"/>
                <a:cs typeface="Agent Orange" panose="00000400000000000000" pitchFamily="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80%</a:t>
            </a:r>
            <a:r>
              <a:rPr lang="en-US" sz="2800" dirty="0"/>
              <a:t> of fetal energy consumption</a:t>
            </a:r>
          </a:p>
          <a:p>
            <a:r>
              <a:rPr lang="en-US" sz="2800" b="1" dirty="0">
                <a:latin typeface="Antique Olive Compact" panose="020B0904030504030204" pitchFamily="34" charset="0"/>
                <a:cs typeface="Agent Orange" panose="00000400000000000000" pitchFamily="2" charset="0"/>
              </a:rPr>
              <a:t>lactate, amino acids, and other means</a:t>
            </a:r>
            <a:r>
              <a:rPr lang="en-US" sz="2800" b="1" dirty="0">
                <a:latin typeface="Blambot Pro" panose="020B0603050302020204" pitchFamily="34" charset="0"/>
              </a:rPr>
              <a:t>: </a:t>
            </a:r>
            <a:r>
              <a:rPr lang="en-US" sz="2800" dirty="0"/>
              <a:t>The remaining </a:t>
            </a:r>
            <a:r>
              <a:rPr lang="en-US" sz="2800" b="1" dirty="0">
                <a:solidFill>
                  <a:srgbClr val="FF0000"/>
                </a:solidFill>
              </a:rPr>
              <a:t>20% </a:t>
            </a:r>
            <a:r>
              <a:rPr lang="en-US" sz="2800" dirty="0"/>
              <a:t>of fetal energy needs</a:t>
            </a:r>
            <a:r>
              <a:rPr lang="en-US" dirty="0"/>
              <a:t>.</a:t>
            </a:r>
          </a:p>
          <a:p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67237"/>
            <a:ext cx="2325687" cy="1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66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b="1" dirty="0" err="1"/>
              <a:t>Tachyphylaxis</a:t>
            </a:r>
            <a:r>
              <a:rPr lang="en-US" dirty="0"/>
              <a:t> leads to a </a:t>
            </a:r>
            <a:r>
              <a:rPr lang="en-US" b="1" dirty="0">
                <a:solidFill>
                  <a:srgbClr val="FF0000"/>
                </a:solidFill>
              </a:rPr>
              <a:t>rapid decrease in the response </a:t>
            </a:r>
            <a:r>
              <a:rPr lang="en-US" dirty="0"/>
              <a:t>to </a:t>
            </a:r>
            <a:r>
              <a:rPr lang="en-US" dirty="0" err="1"/>
              <a:t>octreotide</a:t>
            </a:r>
            <a:r>
              <a:rPr lang="en-US" dirty="0"/>
              <a:t> </a:t>
            </a:r>
            <a:r>
              <a:rPr lang="en-US" u="sng" dirty="0"/>
              <a:t>24-48 hours after treatment initiation. </a:t>
            </a:r>
            <a:endParaRPr lang="en-US" u="sng" dirty="0" smtClean="0"/>
          </a:p>
          <a:p>
            <a:r>
              <a:rPr lang="en-US" b="1" dirty="0"/>
              <a:t>R</a:t>
            </a:r>
            <a:r>
              <a:rPr lang="en-US" b="1" dirty="0" smtClean="0"/>
              <a:t>esponse</a:t>
            </a:r>
            <a:r>
              <a:rPr lang="en-US" dirty="0" smtClean="0"/>
              <a:t> </a:t>
            </a:r>
            <a:r>
              <a:rPr lang="en-US" dirty="0"/>
              <a:t>can </a:t>
            </a:r>
            <a:r>
              <a:rPr lang="en-US" u="sng" dirty="0"/>
              <a:t>be assessed </a:t>
            </a:r>
            <a:r>
              <a:rPr lang="en-US" dirty="0"/>
              <a:t>only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days after the initiation of a new dose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14800"/>
            <a:ext cx="4419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1"/>
            <a:ext cx="502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0504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9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947" y="619740"/>
            <a:ext cx="28003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3097672" y="2448540"/>
            <a:ext cx="342899" cy="48920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0" y="2965674"/>
            <a:ext cx="6248400" cy="11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45" y="158730"/>
            <a:ext cx="47244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19740"/>
            <a:ext cx="3087863" cy="238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059" y="4664466"/>
            <a:ext cx="228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10" y="4343400"/>
            <a:ext cx="5762624" cy="125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11" y="5674320"/>
            <a:ext cx="5762624" cy="99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5" y="34111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9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001000" cy="38862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Pancreatectomy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Limited </a:t>
            </a:r>
            <a:r>
              <a:rPr lang="en-US" b="1" dirty="0" err="1" smtClean="0"/>
              <a:t>pancreatectomy</a:t>
            </a:r>
            <a:r>
              <a:rPr lang="en-US" b="1" dirty="0" smtClean="0"/>
              <a:t> </a:t>
            </a:r>
            <a:r>
              <a:rPr lang="en-US" dirty="0" smtClean="0"/>
              <a:t>:Focal </a:t>
            </a:r>
            <a:r>
              <a:rPr lang="en-US" dirty="0"/>
              <a:t>form </a:t>
            </a:r>
            <a:r>
              <a:rPr lang="en-US" dirty="0" smtClean="0"/>
              <a:t>of congenital </a:t>
            </a:r>
            <a:r>
              <a:rPr lang="en-US" dirty="0" err="1" smtClean="0"/>
              <a:t>hyperinsulinism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Near </a:t>
            </a:r>
            <a:r>
              <a:rPr lang="en-US" b="1" dirty="0"/>
              <a:t>total or total </a:t>
            </a:r>
            <a:r>
              <a:rPr lang="en-US" b="1" dirty="0" err="1" smtClean="0"/>
              <a:t>pancreatectomy</a:t>
            </a:r>
            <a:r>
              <a:rPr lang="en-US" dirty="0" smtClean="0"/>
              <a:t> : Diffuse </a:t>
            </a:r>
            <a:r>
              <a:rPr lang="en-US" dirty="0"/>
              <a:t>form of congenital </a:t>
            </a:r>
            <a:r>
              <a:rPr lang="en-US" dirty="0" err="1"/>
              <a:t>hyperinsulinism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502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72025"/>
            <a:ext cx="28194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3058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3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133600"/>
            <a:ext cx="8610600" cy="25146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Symptomatic hypoglycemia </a:t>
            </a:r>
            <a:r>
              <a:rPr lang="en-US" dirty="0" smtClean="0"/>
              <a:t>can </a:t>
            </a:r>
            <a:r>
              <a:rPr lang="en-US" dirty="0"/>
              <a:t>result in </a:t>
            </a:r>
            <a:r>
              <a:rPr lang="en-US" b="1" dirty="0"/>
              <a:t>brain injury </a:t>
            </a:r>
            <a:r>
              <a:rPr lang="en-US" dirty="0"/>
              <a:t>that can be detected by </a:t>
            </a:r>
            <a:r>
              <a:rPr lang="en-US" b="1" dirty="0" smtClean="0"/>
              <a:t>MRI</a:t>
            </a:r>
            <a:r>
              <a:rPr lang="en-US" dirty="0" smtClean="0"/>
              <a:t> ;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Algerian" pitchFamily="82" charset="0"/>
              </a:rPr>
              <a:t>BUT</a:t>
            </a:r>
            <a:r>
              <a:rPr lang="en-US" dirty="0" smtClean="0"/>
              <a:t> , there </a:t>
            </a:r>
            <a:r>
              <a:rPr lang="en-US" dirty="0"/>
              <a:t>are </a:t>
            </a:r>
            <a:r>
              <a:rPr lang="en-US" u="sng" dirty="0">
                <a:solidFill>
                  <a:srgbClr val="00B050"/>
                </a:solidFill>
              </a:rPr>
              <a:t>no available data </a:t>
            </a:r>
            <a:r>
              <a:rPr lang="en-US" dirty="0"/>
              <a:t>that clearly define the </a:t>
            </a:r>
            <a:r>
              <a:rPr lang="en-US" b="1" dirty="0"/>
              <a:t>glucose concentration </a:t>
            </a:r>
            <a:r>
              <a:rPr lang="en-US" dirty="0"/>
              <a:t>or the </a:t>
            </a:r>
            <a:r>
              <a:rPr lang="en-US" b="1" dirty="0"/>
              <a:t>duration of hypoglycemia</a:t>
            </a:r>
            <a:r>
              <a:rPr lang="en-US" dirty="0"/>
              <a:t> that </a:t>
            </a:r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correlate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with </a:t>
            </a:r>
            <a:r>
              <a:rPr lang="en-US" b="1" dirty="0">
                <a:solidFill>
                  <a:srgbClr val="FF0000"/>
                </a:solidFill>
              </a:rPr>
              <a:t>long-term neurologic </a:t>
            </a:r>
            <a:r>
              <a:rPr lang="en-US" b="1" dirty="0" err="1">
                <a:solidFill>
                  <a:srgbClr val="FF0000"/>
                </a:solidFill>
              </a:rPr>
              <a:t>sequelae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u="sng" dirty="0" smtClean="0">
                <a:solidFill>
                  <a:srgbClr val="00B050"/>
                </a:solidFill>
              </a:rPr>
              <a:t>because </a:t>
            </a:r>
            <a:r>
              <a:rPr lang="en-US" u="sng" dirty="0">
                <a:solidFill>
                  <a:srgbClr val="00B050"/>
                </a:solidFill>
              </a:rPr>
              <a:t>of co-morbidities </a:t>
            </a:r>
            <a:r>
              <a:rPr lang="en-US" dirty="0"/>
              <a:t>identified with each study</a:t>
            </a:r>
            <a:r>
              <a:rPr lang="en-US" dirty="0" smtClean="0"/>
              <a:t>.)</a:t>
            </a:r>
            <a:endParaRPr lang="en-US" dirty="0"/>
          </a:p>
          <a:p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8110"/>
            <a:ext cx="3428999" cy="155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63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" y="300838"/>
            <a:ext cx="19812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" y="5029200"/>
            <a:ext cx="8004176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10216"/>
            <a:ext cx="16002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17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486" y="1425209"/>
            <a:ext cx="8610600" cy="42973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 </a:t>
            </a:r>
            <a:r>
              <a:rPr lang="en-US" dirty="0" smtClean="0"/>
              <a:t>Several </a:t>
            </a:r>
            <a:r>
              <a:rPr lang="en-US" dirty="0"/>
              <a:t>studies report </a:t>
            </a:r>
            <a:r>
              <a:rPr lang="en-US" b="1" dirty="0">
                <a:solidFill>
                  <a:srgbClr val="FF0000"/>
                </a:solidFill>
              </a:rPr>
              <a:t>neurodevelopmental </a:t>
            </a:r>
            <a:r>
              <a:rPr lang="en-US" b="1" dirty="0" err="1">
                <a:solidFill>
                  <a:srgbClr val="FF0000"/>
                </a:solidFill>
              </a:rPr>
              <a:t>sequelae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due to </a:t>
            </a:r>
            <a:r>
              <a:rPr lang="en-US" b="1" dirty="0"/>
              <a:t>repeated</a:t>
            </a:r>
            <a:r>
              <a:rPr lang="en-US" dirty="0"/>
              <a:t> or </a:t>
            </a:r>
            <a:r>
              <a:rPr lang="en-US" b="1" dirty="0"/>
              <a:t>prolonged asymptomatic</a:t>
            </a:r>
            <a:r>
              <a:rPr lang="en-US" dirty="0"/>
              <a:t> episodes of neonatal </a:t>
            </a:r>
            <a:r>
              <a:rPr lang="en-US" dirty="0" smtClean="0"/>
              <a:t>hypoglycemia.</a:t>
            </a:r>
          </a:p>
          <a:p>
            <a:r>
              <a:rPr lang="en-US" dirty="0"/>
              <a:t>The </a:t>
            </a:r>
            <a:r>
              <a:rPr lang="en-US" u="sng" dirty="0"/>
              <a:t>long-term impairment of neurodevelopment </a:t>
            </a:r>
            <a:r>
              <a:rPr lang="en-US" b="1" dirty="0">
                <a:solidFill>
                  <a:srgbClr val="FF0000"/>
                </a:solidFill>
              </a:rPr>
              <a:t>may be greater </a:t>
            </a:r>
            <a:r>
              <a:rPr lang="en-US" dirty="0"/>
              <a:t>in </a:t>
            </a:r>
            <a:r>
              <a:rPr lang="en-US" b="1" dirty="0" smtClean="0"/>
              <a:t>preterm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SGA</a:t>
            </a:r>
            <a:r>
              <a:rPr lang="en-US" dirty="0" smtClean="0"/>
              <a:t>  </a:t>
            </a:r>
            <a:r>
              <a:rPr lang="en-US" dirty="0"/>
              <a:t>infants with </a:t>
            </a:r>
            <a:r>
              <a:rPr lang="en-US" b="1" dirty="0"/>
              <a:t>repeated </a:t>
            </a:r>
            <a:r>
              <a:rPr lang="en-US" dirty="0"/>
              <a:t>hypoglycemic </a:t>
            </a:r>
            <a:r>
              <a:rPr lang="en-US" dirty="0" smtClean="0"/>
              <a:t>episodes.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64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347" y="191941"/>
            <a:ext cx="165258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7066"/>
            <a:ext cx="6805613" cy="8540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2626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65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2466"/>
            <a:ext cx="73152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78616"/>
            <a:ext cx="7772400" cy="294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2156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534400" cy="579120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>
                <a:solidFill>
                  <a:srgbClr val="00B050"/>
                </a:solidFill>
              </a:rPr>
              <a:t>T</a:t>
            </a:r>
          </a:p>
          <a:p>
            <a:pPr marL="0" indent="0"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A</a:t>
            </a:r>
          </a:p>
          <a:p>
            <a:pPr marL="0" indent="0">
              <a:buNone/>
            </a:pPr>
            <a:r>
              <a:rPr lang="en-US" sz="6000" b="1" dirty="0" smtClean="0">
                <a:solidFill>
                  <a:schemeClr val="accent1"/>
                </a:solidFill>
              </a:rPr>
              <a:t>N</a:t>
            </a:r>
          </a:p>
          <a:p>
            <a:pPr marL="0" indent="0">
              <a:buNone/>
            </a:pPr>
            <a:r>
              <a:rPr lang="en-US" sz="6000" b="1" dirty="0" smtClean="0">
                <a:solidFill>
                  <a:srgbClr val="7030A0"/>
                </a:solidFill>
              </a:rPr>
              <a:t>K</a:t>
            </a:r>
          </a:p>
          <a:p>
            <a:pPr marL="0" indent="0">
              <a:buNone/>
            </a:pPr>
            <a:r>
              <a:rPr lang="en-US" sz="6000" b="1" dirty="0">
                <a:solidFill>
                  <a:srgbClr val="92D050"/>
                </a:solidFill>
              </a:rPr>
              <a:t>S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82295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4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467600" cy="7159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latin typeface="Britannic Bold" pitchFamily="34" charset="0"/>
              </a:rPr>
              <a:t>Glucose Metabolism After Birth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2743200"/>
          </a:xfrm>
        </p:spPr>
        <p:txBody>
          <a:bodyPr/>
          <a:lstStyle/>
          <a:p>
            <a:r>
              <a:rPr lang="en-US" b="1" dirty="0"/>
              <a:t>At birth</a:t>
            </a:r>
            <a:r>
              <a:rPr lang="en-US" dirty="0"/>
              <a:t>, after </a:t>
            </a:r>
            <a:r>
              <a:rPr lang="en-US" u="sng" dirty="0"/>
              <a:t>separation from the umbilical circulation</a:t>
            </a:r>
            <a:r>
              <a:rPr lang="en-US" dirty="0"/>
              <a:t>, </a:t>
            </a:r>
            <a:r>
              <a:rPr lang="en-US" dirty="0" smtClean="0"/>
              <a:t>the </a:t>
            </a:r>
            <a:r>
              <a:rPr lang="en-US" b="1" dirty="0" smtClean="0"/>
              <a:t>supply </a:t>
            </a:r>
            <a:r>
              <a:rPr lang="en-US" b="1" dirty="0"/>
              <a:t>of glucose </a:t>
            </a:r>
            <a:r>
              <a:rPr lang="en-US" dirty="0"/>
              <a:t>and other nutrients </a:t>
            </a:r>
            <a:r>
              <a:rPr lang="en-US" b="1" dirty="0"/>
              <a:t>abruptly ceases</a:t>
            </a:r>
            <a:r>
              <a:rPr lang="en-US" dirty="0"/>
              <a:t>, </a:t>
            </a:r>
            <a:r>
              <a:rPr lang="en-US" dirty="0" smtClean="0"/>
              <a:t>and </a:t>
            </a:r>
            <a:r>
              <a:rPr lang="en-US" dirty="0"/>
              <a:t>the newborn infant </a:t>
            </a:r>
            <a:r>
              <a:rPr lang="en-US" u="sng" dirty="0">
                <a:solidFill>
                  <a:srgbClr val="FF0000"/>
                </a:solidFill>
              </a:rPr>
              <a:t>has to </a:t>
            </a:r>
            <a:r>
              <a:rPr lang="en-US" b="1" dirty="0">
                <a:solidFill>
                  <a:srgbClr val="FF0000"/>
                </a:solidFill>
              </a:rPr>
              <a:t>mobilize its depots </a:t>
            </a:r>
            <a:r>
              <a:rPr lang="en-US" dirty="0"/>
              <a:t>to </a:t>
            </a:r>
            <a:r>
              <a:rPr lang="en-US" dirty="0" smtClean="0"/>
              <a:t>meet energy </a:t>
            </a:r>
            <a:r>
              <a:rPr lang="en-US" dirty="0"/>
              <a:t>requirements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95800"/>
            <a:ext cx="3352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42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3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10600" cy="5635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latin typeface="Britannic Bold" pitchFamily="34" charset="0"/>
              </a:rPr>
              <a:t>Glucose Metabolism After Birth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513661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clamping of the umbilical </a:t>
            </a:r>
            <a:r>
              <a:rPr lang="en-US" dirty="0" smtClean="0"/>
              <a:t>cord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600" b="1" dirty="0">
                <a:solidFill>
                  <a:srgbClr val="FF0000"/>
                </a:solidFill>
              </a:rPr>
              <a:t>Acute surge </a:t>
            </a:r>
            <a:r>
              <a:rPr lang="en-US" sz="2400" dirty="0"/>
              <a:t>in the levels of </a:t>
            </a:r>
            <a:r>
              <a:rPr lang="en-US" sz="2400" dirty="0" smtClean="0"/>
              <a:t>circulating</a:t>
            </a:r>
          </a:p>
          <a:p>
            <a:pPr marL="0" indent="0" algn="ctr">
              <a:buNone/>
            </a:pPr>
            <a:r>
              <a:rPr lang="en-US" sz="2400" dirty="0" smtClean="0"/>
              <a:t> </a:t>
            </a:r>
            <a:r>
              <a:rPr lang="en-US" b="1" dirty="0"/>
              <a:t>epinephrine,</a:t>
            </a:r>
            <a:r>
              <a:rPr lang="en-US" dirty="0"/>
              <a:t> </a:t>
            </a:r>
            <a:r>
              <a:rPr lang="en-US" b="1" dirty="0"/>
              <a:t>norepinephrine</a:t>
            </a:r>
            <a:r>
              <a:rPr lang="en-US" dirty="0"/>
              <a:t>, </a:t>
            </a:r>
            <a:r>
              <a:rPr lang="en-US" b="1" dirty="0" smtClean="0"/>
              <a:t>glucagon</a:t>
            </a:r>
            <a:r>
              <a:rPr lang="en-US" dirty="0" smtClean="0"/>
              <a:t>, </a:t>
            </a:r>
            <a:r>
              <a:rPr lang="en-US" b="1" dirty="0" smtClean="0"/>
              <a:t>cortisol</a:t>
            </a:r>
            <a:r>
              <a:rPr lang="en-US" dirty="0"/>
              <a:t>, </a:t>
            </a:r>
            <a:r>
              <a:rPr lang="en-US" b="1" dirty="0"/>
              <a:t>GH</a:t>
            </a:r>
            <a:endParaRPr lang="en-US" b="1" dirty="0" smtClean="0"/>
          </a:p>
          <a:p>
            <a:pPr marL="0" indent="0" algn="ctr">
              <a:buNone/>
            </a:pPr>
            <a:r>
              <a:rPr lang="en-US" sz="2600" b="1" dirty="0">
                <a:solidFill>
                  <a:srgbClr val="FF0000"/>
                </a:solidFill>
              </a:rPr>
              <a:t>fall </a:t>
            </a:r>
            <a:r>
              <a:rPr lang="en-US" sz="2400" dirty="0"/>
              <a:t>in the </a:t>
            </a:r>
            <a:r>
              <a:rPr lang="en-US" sz="2400" dirty="0" smtClean="0"/>
              <a:t>levels </a:t>
            </a:r>
            <a:r>
              <a:rPr lang="en-US" sz="2400" dirty="0"/>
              <a:t>of </a:t>
            </a:r>
            <a:r>
              <a:rPr lang="en-US" b="1" dirty="0" smtClean="0"/>
              <a:t>insulin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lvl="0" indent="0" algn="ctr">
              <a:buNone/>
            </a:pPr>
            <a:r>
              <a:rPr lang="en-US" b="1" dirty="0" err="1" smtClean="0"/>
              <a:t>Glycogenolysis</a:t>
            </a:r>
            <a:endParaRPr lang="en-US" b="1" dirty="0" smtClean="0"/>
          </a:p>
          <a:p>
            <a:pPr marL="0" lvl="0" indent="0" algn="ctr">
              <a:buNone/>
            </a:pPr>
            <a:r>
              <a:rPr lang="en-US" dirty="0" smtClean="0"/>
              <a:t> </a:t>
            </a:r>
            <a:r>
              <a:rPr lang="en-US" b="1" dirty="0" smtClean="0"/>
              <a:t>Gluconeogenesis</a:t>
            </a:r>
          </a:p>
          <a:p>
            <a:pPr marL="0" lv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glucose </a:t>
            </a:r>
            <a:r>
              <a:rPr lang="en-US" b="1" dirty="0"/>
              <a:t>production </a:t>
            </a:r>
            <a:r>
              <a:rPr lang="en-US" dirty="0" smtClean="0"/>
              <a:t>and </a:t>
            </a:r>
            <a:r>
              <a:rPr lang="en-US" u="sng" dirty="0"/>
              <a:t>maintenance of the plasma glucose concentration</a:t>
            </a:r>
            <a:endParaRPr lang="en-US" b="1" u="sng" dirty="0"/>
          </a:p>
        </p:txBody>
      </p:sp>
      <p:sp>
        <p:nvSpPr>
          <p:cNvPr id="4" name="Down Arrow 3"/>
          <p:cNvSpPr/>
          <p:nvPr/>
        </p:nvSpPr>
        <p:spPr>
          <a:xfrm>
            <a:off x="4388358" y="1910828"/>
            <a:ext cx="242316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728" y="3693270"/>
            <a:ext cx="304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728" y="5021309"/>
            <a:ext cx="304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93270"/>
            <a:ext cx="22098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72546"/>
            <a:ext cx="2438400" cy="17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06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1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25769"/>
            <a:ext cx="4648200" cy="152400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lowest value  </a:t>
            </a:r>
            <a:r>
              <a:rPr lang="en-US" u="sng" dirty="0"/>
              <a:t>of the plasma glucose </a:t>
            </a:r>
            <a:r>
              <a:rPr lang="en-US" dirty="0"/>
              <a:t>concentration </a:t>
            </a:r>
            <a:r>
              <a:rPr lang="en-US" b="1" dirty="0"/>
              <a:t>30 and 90 minutes  after birth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895600"/>
            <a:ext cx="8534400" cy="3657600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brain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is an </a:t>
            </a:r>
            <a:r>
              <a:rPr lang="en-US" b="1" dirty="0"/>
              <a:t>obligatory consumer </a:t>
            </a:r>
            <a:r>
              <a:rPr lang="en-US" dirty="0"/>
              <a:t>of glucose (consuming </a:t>
            </a:r>
            <a:r>
              <a:rPr lang="en-US" dirty="0">
                <a:solidFill>
                  <a:srgbClr val="FF0000"/>
                </a:solidFill>
              </a:rPr>
              <a:t>80% of total glucose produced</a:t>
            </a:r>
            <a:r>
              <a:rPr lang="en-US" dirty="0"/>
              <a:t>).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 </a:t>
            </a:r>
            <a:r>
              <a:rPr lang="en-US" dirty="0" smtClean="0"/>
              <a:t>The </a:t>
            </a:r>
            <a:r>
              <a:rPr lang="en-US" dirty="0"/>
              <a:t>availability and use of </a:t>
            </a:r>
            <a:r>
              <a:rPr lang="en-US" b="1" dirty="0"/>
              <a:t>alternative energy sources </a:t>
            </a:r>
            <a:r>
              <a:rPr lang="en-US" dirty="0"/>
              <a:t>(i.e., </a:t>
            </a:r>
            <a:r>
              <a:rPr lang="en-US" b="1" dirty="0">
                <a:solidFill>
                  <a:srgbClr val="FF0000"/>
                </a:solidFill>
              </a:rPr>
              <a:t>ketones </a:t>
            </a:r>
            <a:r>
              <a:rPr lang="en-US" dirty="0"/>
              <a:t>and </a:t>
            </a:r>
            <a:r>
              <a:rPr lang="en-US" b="1" dirty="0">
                <a:solidFill>
                  <a:srgbClr val="FF0000"/>
                </a:solidFill>
              </a:rPr>
              <a:t>lactate</a:t>
            </a:r>
            <a:r>
              <a:rPr lang="en-US" dirty="0"/>
              <a:t>) may explain the apparent </a:t>
            </a:r>
            <a:r>
              <a:rPr lang="en-US" b="1" dirty="0"/>
              <a:t>tolerance </a:t>
            </a:r>
            <a:r>
              <a:rPr lang="en-US" dirty="0"/>
              <a:t>of</a:t>
            </a:r>
            <a:r>
              <a:rPr lang="en-US" b="1" dirty="0"/>
              <a:t> </a:t>
            </a:r>
            <a:r>
              <a:rPr lang="en-US" u="sng" dirty="0">
                <a:solidFill>
                  <a:srgbClr val="FF0000"/>
                </a:solidFill>
              </a:rPr>
              <a:t>lower plasma glucose </a:t>
            </a:r>
            <a:r>
              <a:rPr lang="en-US" dirty="0"/>
              <a:t>concentrations by the neonate. 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"/>
            <a:ext cx="2362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53596"/>
            <a:ext cx="12192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F155B-8C72-4D17-A7C8-7BF287AF92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4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3496</TotalTime>
  <Words>2049</Words>
  <Application>Microsoft Office PowerPoint</Application>
  <PresentationFormat>On-screen Show (4:3)</PresentationFormat>
  <Paragraphs>382</Paragraphs>
  <Slides>66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بسم الله الرحمن الرحیم</vt:lpstr>
      <vt:lpstr>NEONATAL HYPOGLYCEMIA</vt:lpstr>
      <vt:lpstr>PowerPoint Presentation</vt:lpstr>
      <vt:lpstr>Placental Transport of Glucose</vt:lpstr>
      <vt:lpstr>Fetal Glucose Metabolism</vt:lpstr>
      <vt:lpstr>Placental Transport of Glucose</vt:lpstr>
      <vt:lpstr>Glucose Metabolism After Birth</vt:lpstr>
      <vt:lpstr>Glucose Metabolism After Birth</vt:lpstr>
      <vt:lpstr>PowerPoint Presentation</vt:lpstr>
      <vt:lpstr>PowerPoint Presentation</vt:lpstr>
      <vt:lpstr>Factors frequently overlooked in the interpretation of glucose concentration are the type of sample and The method of analysis.</vt:lpstr>
      <vt:lpstr>  test strip methods        laboratory methods  </vt:lpstr>
      <vt:lpstr>Whole blood  VS  Plasma </vt:lpstr>
      <vt:lpstr>PowerPoint Presentation</vt:lpstr>
      <vt:lpstr>     Infants at risk for hypoglycemia </vt:lpstr>
      <vt:lpstr>Clinical Symptoms and Signs of Hypoglycemia </vt:lpstr>
      <vt:lpstr>  transient or persistent hypoglycemia</vt:lpstr>
      <vt:lpstr>PowerPoint Presentation</vt:lpstr>
      <vt:lpstr>TRANSIENT HYPOGLYCEMIA Associated with changes in maternal metabolism</vt:lpstr>
      <vt:lpstr>TRANSIENT HYPOGLYCEMIA Associated with changes in maternal metabolism</vt:lpstr>
      <vt:lpstr>TRANSIENT HYPOGLYCEMIA Associated with changes in maternal metabolism</vt:lpstr>
      <vt:lpstr>TRANSIENT HYPOGLYCEMIA Associated with changes in maternal metabolism</vt:lpstr>
      <vt:lpstr>TRANSIENT HYPOGLYCEMIA Associated with neonatal problems</vt:lpstr>
      <vt:lpstr>TRANSIENT HYPOGLYCEMIA Associated with neonatal problems  2- IUGR</vt:lpstr>
      <vt:lpstr>TRANSIENT HYPOGLYCEMIA Associated with neonatal problems</vt:lpstr>
      <vt:lpstr>TRANSIENT HYPOGLYCEMIA Associated with neonatal problems</vt:lpstr>
      <vt:lpstr>TRANSIENT HYPOGLYCEMIA Associated with neonatal problems</vt:lpstr>
      <vt:lpstr>TRANSIENT HYPOGLYCEMIA Associated with neonatal problems</vt:lpstr>
      <vt:lpstr>TRANSIENT HYPOGLYCEMIA Associated with neonatal problems  7- Hematologic Disorders</vt:lpstr>
      <vt:lpstr>TRANSIENT HYPOGLYCEMIA Associated with neonatal problems</vt:lpstr>
      <vt:lpstr>TRANSIENT HYPOGLYCEMIA Associated with neonatal problems</vt:lpstr>
      <vt:lpstr>PowerPoint Presentation</vt:lpstr>
      <vt:lpstr>PowerPoint Presentation</vt:lpstr>
      <vt:lpstr>Beckwith-Wiedemann syndrome (BWS) </vt:lpstr>
      <vt:lpstr>Pituitary Insufficiency </vt:lpstr>
      <vt:lpstr>PowerPoint Presentation</vt:lpstr>
      <vt:lpstr>*Neuroglycopenia  (hypoglycorrhachia) </vt:lpstr>
      <vt:lpstr>Management of Neonatal Hypoglycemia</vt:lpstr>
      <vt:lpstr>                       of management</vt:lpstr>
      <vt:lpstr>                       Of hypoglycemia</vt:lpstr>
      <vt:lpstr>PowerPoint Presentation</vt:lpstr>
      <vt:lpstr>PowerPoint Presentation</vt:lpstr>
      <vt:lpstr>PowerPoint Presentation</vt:lpstr>
      <vt:lpstr>Guidelines published by the AAP and the PES</vt:lpstr>
      <vt:lpstr>Treatment of neonatal hypoglycemia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Persistent hypoglycemic disorder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Dr.Hashemi</cp:lastModifiedBy>
  <cp:revision>328</cp:revision>
  <dcterms:created xsi:type="dcterms:W3CDTF">2021-07-16T05:52:04Z</dcterms:created>
  <dcterms:modified xsi:type="dcterms:W3CDTF">2021-07-22T21:15:07Z</dcterms:modified>
</cp:coreProperties>
</file>