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94" r:id="rId4"/>
    <p:sldId id="270" r:id="rId5"/>
    <p:sldId id="257" r:id="rId6"/>
    <p:sldId id="261" r:id="rId7"/>
    <p:sldId id="258" r:id="rId8"/>
    <p:sldId id="262" r:id="rId9"/>
    <p:sldId id="263" r:id="rId10"/>
    <p:sldId id="264" r:id="rId11"/>
    <p:sldId id="265" r:id="rId12"/>
    <p:sldId id="266" r:id="rId13"/>
    <p:sldId id="29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95" r:id="rId22"/>
    <p:sldId id="276" r:id="rId23"/>
    <p:sldId id="291" r:id="rId24"/>
    <p:sldId id="277" r:id="rId25"/>
    <p:sldId id="260" r:id="rId26"/>
    <p:sldId id="279" r:id="rId27"/>
    <p:sldId id="281" r:id="rId28"/>
    <p:sldId id="282" r:id="rId29"/>
    <p:sldId id="292" r:id="rId30"/>
    <p:sldId id="283" r:id="rId31"/>
    <p:sldId id="284" r:id="rId32"/>
    <p:sldId id="280" r:id="rId33"/>
    <p:sldId id="293" r:id="rId34"/>
    <p:sldId id="285" r:id="rId35"/>
    <p:sldId id="286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6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6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7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1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7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5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4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0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5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8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A9CA9-07D1-41FF-A5D4-969A01717B43}" type="datetimeFigureOut">
              <a:rPr lang="en-US" smtClean="0"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594DD-6CCB-4F20-AD1E-5A23007DE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79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GER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spcAft>
                <a:spcPct val="0"/>
              </a:spcAft>
            </a:pPr>
            <a:r>
              <a:rPr lang="en-US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N.Honar.MD.</a:t>
            </a:r>
          </a:p>
          <a:p>
            <a:pPr lvl="0" fontAlgn="base">
              <a:spcAft>
                <a:spcPct val="0"/>
              </a:spcAft>
            </a:pPr>
            <a:r>
              <a:rPr lang="en-US" b="1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Ped</a:t>
            </a:r>
            <a:r>
              <a:rPr lang="en-US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Gastroenterology department</a:t>
            </a:r>
          </a:p>
          <a:p>
            <a:pPr lvl="0" fontAlgn="base">
              <a:spcAft>
                <a:spcPct val="0"/>
              </a:spcAft>
            </a:pPr>
            <a:r>
              <a:rPr lang="en-US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SUMS. Shiraz </a:t>
            </a:r>
          </a:p>
          <a:p>
            <a:pPr lvl="0" fontAlgn="base">
              <a:spcAft>
                <a:spcPct val="0"/>
              </a:spcAft>
            </a:pPr>
            <a:r>
              <a:rPr lang="en-US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IRAN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61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Breastfeeding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 not be stopped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 of thickening feeds.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be appropriate for infants who are either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preterm or overweight. </a:t>
            </a:r>
            <a:endParaRPr lang="en-US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intervention for infants with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swallowing dysfunction.</a:t>
            </a:r>
          </a:p>
        </p:txBody>
      </p:sp>
    </p:spTree>
    <p:extLst>
      <p:ext uri="{BB962C8B-B14F-4D97-AF65-F5344CB8AC3E}">
        <p14:creationId xmlns:p14="http://schemas.microsoft.com/office/powerpoint/2010/main" val="115084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ppears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modestly improve some of the symptoms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frequency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emesis.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 direct evidence to suggest that this symptomatic improvement corresponds to a decreased incidence of reflux-related pathology, such as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esophagitis.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615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Thickener type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–starch-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gum-based thickeners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in the stomach may change the composition of breast milk thickened with gum-based thickeners.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tarch-based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thickeners including cereal may not effectively thicken human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oat infant cereal, up to 1 tablespoon of dry cereal per ounce of formula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oncerns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possible contamination of rice cereal with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arsenic</a:t>
            </a:r>
          </a:p>
        </p:txBody>
      </p:sp>
    </p:spTree>
    <p:extLst>
      <p:ext uri="{BB962C8B-B14F-4D97-AF65-F5344CB8AC3E}">
        <p14:creationId xmlns:p14="http://schemas.microsoft.com/office/powerpoint/2010/main" val="253282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appropriate nipple for the bottle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remixed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formulas thickened with rice starch (called "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antireflux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or "spit-up" formulas).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efficacy of such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prethickened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formulas has not been extensively evaluated, but they appear to decrease regurgitation and esophageal acid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15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feeds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infants who are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underweight.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caloric density of 1 ounce of formula thickened with 1 tablespoonful of oat cereal is approximately 34 kcal per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ounce.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tablespoon per 2 ounces of formula provides a caloric density of 27 kcal per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ounce.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hould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alert for signs of excessive weight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hould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discontinue formula thickening as soon as it is no longer needed to control reflux symptoms.</a:t>
            </a:r>
          </a:p>
        </p:txBody>
      </p:sp>
    </p:spTree>
    <p:extLst>
      <p:ext uri="{BB962C8B-B14F-4D97-AF65-F5344CB8AC3E}">
        <p14:creationId xmlns:p14="http://schemas.microsoft.com/office/powerpoint/2010/main" val="3018850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ppears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suggested that these children may experience increased coughing during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feedings.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hickening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 that contains xanthan gum ("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SimplyThick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 association with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premature and term infants appear to be at risk. </a:t>
            </a:r>
          </a:p>
        </p:txBody>
      </p:sp>
    </p:spTree>
    <p:extLst>
      <p:ext uri="{BB962C8B-B14F-4D97-AF65-F5344CB8AC3E}">
        <p14:creationId xmlns:p14="http://schemas.microsoft.com/office/powerpoint/2010/main" val="2096706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therapy</a:t>
            </a:r>
            <a:b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infant upright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shoulder of a caregiver who is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or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sitting.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to 30 minutes after a feed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 should not sleep prone on a recumbent adult's chest.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58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therapy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infants younger than 12 months of age should be placed in the supine position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flat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surface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they have reflux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Elevation of the head of the crib is not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9382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recommended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Semisupine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(infant seat) </a:t>
            </a:r>
            <a:endParaRPr lang="en-US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-unlikely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helpful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-association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oxygen desaturations in young infants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-risk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sudden infant death syndrome (SIDS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seats should not be routinely used for sleep outside of 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strongly recommended for car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travel.</a:t>
            </a:r>
          </a:p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Prone 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tends to reduce reflux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-higher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SIDS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-risk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outweighs the small possible beneficial effect of prone sleeping 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reflux.</a:t>
            </a:r>
          </a:p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 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for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-is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recommended to treat reflux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infants.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-increased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for SIDS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 infants are inconsistent about the effect of side positioning 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reflux.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8308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Avoidance of cow's milk and soy protein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mpiric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of removing all cow's milk (and possibly soy)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 with problematic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there are additional symptoms suggesting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C.M.A.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- gross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occult blood in the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stool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-eczema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-strong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history of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atopy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weight gain.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ymptoms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food protein intolerance (typically to cow's milk) sometimes mimic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GERD.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Breastfed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 can be treated with careful elimination of all cow's milk proteins from the mother's diet. ?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of soy protein may need to be eliminated as well.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 to this change is often more delayed than in formula-fed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49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ncomplicated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reflux (no alarm signs)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ducation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reassurance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parent(s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Lifestyle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reast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 feeds if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 to tobacco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smoke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overfeeding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upine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sleep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thickened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pright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after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feeds</a:t>
            </a:r>
          </a:p>
        </p:txBody>
      </p:sp>
    </p:spTree>
    <p:extLst>
      <p:ext uri="{BB962C8B-B14F-4D97-AF65-F5344CB8AC3E}">
        <p14:creationId xmlns:p14="http://schemas.microsoft.com/office/powerpoint/2010/main" val="3483490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ow's milk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soy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formula-fed infants, we suggest switching to an extensively hydrolyzed formula (often marketed as "hypoallergenic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").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ubstitution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soy-based formulas is not recommended.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actose-free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cow's milk-based formulas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helpful.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response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 fully hydrolyzed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of an amino acid-based ("elemental")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formula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elimination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dietary proteins may be necessary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3415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Cow's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 and soy 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 who respond to the dietary change are typically maintained on a milk-free diet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one year of age.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which time many (although not all) infants will have become tolerant to the protein.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condition often resolves before one year of age and earlier.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Reintroduction should be considered for those with mild symptoms.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concerns that unnecessary restriction of foods may result in less tolerance later in life.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984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Pharmacotherapy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 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Acid-suppressing medications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role in the treatment of infants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regurgitation.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-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not valuable in treating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happy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spitters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improve over time with advancing age, growth, and development.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 with symptoms of GERD such as regurgitation and/or irritability (</a:t>
            </a:r>
            <a:r>
              <a:rPr lang="en-US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colic), empiric treatment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improve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symptoms.</a:t>
            </a:r>
          </a:p>
        </p:txBody>
      </p:sp>
    </p:spTree>
    <p:extLst>
      <p:ext uri="{BB962C8B-B14F-4D97-AF65-F5344CB8AC3E}">
        <p14:creationId xmlns:p14="http://schemas.microsoft.com/office/powerpoint/2010/main" val="2231015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Pharmacotherapy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suppression is unlikely to be effective because most reflux episodes are not acidic and because infant distress may be more related to the volume of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refluxate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41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Pharmacotherapy</a:t>
            </a:r>
            <a:r>
              <a:rPr lang="en-US" dirty="0"/>
              <a:t> 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 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trial of acid suppression (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two weeks)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-Infants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significant symptoms suspected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GERD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-marked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irritability in a pattern 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esophageal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pain.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-feeding refusal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-poor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-no response to conservative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 in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symptoms: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-acid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suppression may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continued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three to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sex months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then reevaluated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45265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en-US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response or  ill-appearing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evaluation with upper endoscopy or imaging may be appropriate.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treatment depends on the findings.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33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-esophageal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atresia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-chronic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neuromuscular diseases (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developmental delay)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-chronic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respiratory disease (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-diaphragmatic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hiatal defects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likely to develop erosive esophageal disease over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benefit from early and prolonged treatment if clinically indicated.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71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moderate or severe esophagitis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six-month course of acid suppression, in addition to the lifestyle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changes.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erosive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esophagitis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repeat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endoscopy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to six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patients treated with chronic PPIs should be periodically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20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Pharmacotherapy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PPI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generally preferred.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limited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H2RA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 acceptable alternative.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PPIs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 to more rapid healing of esophagitis compared with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H2RAs.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Metabolism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PPIs through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cytochrome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p450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system: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-varies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individuals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-throughout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infancy and childhood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(due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changes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enzyme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maturity)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dose: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-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vary between individuals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-varies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age </a:t>
            </a:r>
          </a:p>
        </p:txBody>
      </p:sp>
    </p:spTree>
    <p:extLst>
      <p:ext uri="{BB962C8B-B14F-4D97-AF65-F5344CB8AC3E}">
        <p14:creationId xmlns:p14="http://schemas.microsoft.com/office/powerpoint/2010/main" val="3926314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Pharmacotherapy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</a:t>
            </a: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-30 minutes prior to the first meal/feeding of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Unlike H2RAs, PPIs do not lose efficacy with prolonged use. 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PPIs omeprazole, 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lansoprazole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esomeprazole, and pantoprazole have all been studied in young children.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Omeprazole and esomeprazole are approved by the FDA for use in infants older than one month of age with erosive esophagitis.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01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Uncomplicated reflux (no alarm signs)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Limited two-week trial of eliminating cow's milk and soy proteins from the diet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824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afety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concerns 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PPIs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short-term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 rebound after stopping the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risks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diarrhea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possibly pneumonia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microbiome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adults have raised theoretical concerns that long-term use of PPIs may be associated with increased risk for osteoporosis. </a:t>
            </a:r>
          </a:p>
        </p:txBody>
      </p:sp>
    </p:spTree>
    <p:extLst>
      <p:ext uri="{BB962C8B-B14F-4D97-AF65-F5344CB8AC3E}">
        <p14:creationId xmlns:p14="http://schemas.microsoft.com/office/powerpoint/2010/main" val="3947806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H2RAs</a:t>
            </a:r>
            <a:r>
              <a:rPr lang="en-US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reasonable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alternative to PPIs for a short-term trial of acid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suppression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compared with PPIs in reducing gastric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acidity.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than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placebo.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long-term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-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tachyphylaxis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tolerance) within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few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weeks of chronic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</a:t>
            </a:r>
          </a:p>
        </p:txBody>
      </p:sp>
    </p:spTree>
    <p:extLst>
      <p:ext uri="{BB962C8B-B14F-4D97-AF65-F5344CB8AC3E}">
        <p14:creationId xmlns:p14="http://schemas.microsoft.com/office/powerpoint/2010/main" val="37277814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Antacids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generally useful in the treatment of GER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directly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buffer gastric acid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short-term relief of acid-related symptoms in older children and adults.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chronic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of antacids should be avoided in infants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-aluminum toxicity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-milk-alkali syndrome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-rickets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474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Mucosal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protective agents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sucralfate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alginate-based products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been adequately studied in infants.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60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Prokinetic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in the treatment of GER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infancy.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significant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concerns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 effects for 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metoclopramide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cardiac arrhythmias for 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cisapride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evidence for efficacy and possible safety concerns for 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domperidone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(primarily prolonged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QTc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interval)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50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Monitoring and follow-up</a:t>
            </a:r>
            <a:endParaRPr lang="en-US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reevaluated on a regular basis to determine if ongoing use is necessary.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from PPIs after six months of treatment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periodically thereafter, depending on symptom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stopping therapy after six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-alternate-day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dosing of the PPI for two weeks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-transitioning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an H2RA for two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weeks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-followed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tapering, to avoid acid rebound.</a:t>
            </a:r>
          </a:p>
          <a:p>
            <a:r>
              <a:rPr lang="en-US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Surgery </a:t>
            </a:r>
            <a:endParaRPr lang="en-US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rarely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indicated in infants younger than one year of age.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who present with reflux during infancy may ultimately require surgical management later in childhood.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74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چتر و کودک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541" y="296454"/>
            <a:ext cx="9150541" cy="60916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0506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ncomplicated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eevaluation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periodically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egurgitation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 resolves by one year of age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dditional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calories to compensate for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losses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esulting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increased weight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gain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onitoring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 and growth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symptoms worsen or do not improve by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24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-Pediatric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gastroenterologist should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consulted.</a:t>
            </a:r>
          </a:p>
        </p:txBody>
      </p:sp>
    </p:spTree>
    <p:extLst>
      <p:ext uri="{BB962C8B-B14F-4D97-AF65-F5344CB8AC3E}">
        <p14:creationId xmlns:p14="http://schemas.microsoft.com/office/powerpoint/2010/main" val="253728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suspected GERD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milk feeding if </a:t>
            </a:r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tobacco smoke exposure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void overfeeding</a:t>
            </a:r>
          </a:p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Nasal congestion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Burping to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 gastric gas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Thickening feeds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pright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after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feeds</a:t>
            </a:r>
          </a:p>
        </p:txBody>
      </p:sp>
    </p:spTree>
    <p:extLst>
      <p:ext uri="{BB962C8B-B14F-4D97-AF65-F5344CB8AC3E}">
        <p14:creationId xmlns:p14="http://schemas.microsoft.com/office/powerpoint/2010/main" val="44172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 milk versus formula feeding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Breast feeding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have a protective effect on regurgitation 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infants.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Differences in gastric emptying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nocturnal esophageal acid exposure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exposure of infants with a cow's milk protein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intolerance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2837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Cow's milk- and soy-free diet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lood-tinged stools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Eczema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amily history of atopic disease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trialed in any infant with suspected GERD.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overfeeding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maller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feedings often reduces the frequency or quantity of reflux.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infants with suboptimal weight gain, it may help to provide smaller but more frequent feedings and/or to concentrate the formula.</a:t>
            </a:r>
          </a:p>
        </p:txBody>
      </p:sp>
    </p:spTree>
    <p:extLst>
      <p:ext uri="{BB962C8B-B14F-4D97-AF65-F5344CB8AC3E}">
        <p14:creationId xmlns:p14="http://schemas.microsoft.com/office/powerpoint/2010/main" val="300885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tobacco smoke exposure</a:t>
            </a:r>
            <a:endParaRPr lang="en-US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Tobacco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smoke (specifically, nicotine) is known to lower esophageal sphincter pressure and to promote GER in adults.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in infants found that </a:t>
            </a:r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with perinatal exposure to tobacco smoke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had significantly more frequent reflux events, as measured by esophageal impedance testing, compared with unexposed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infants.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measures to avoid smoke exposure include smoking bans in the home and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car.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476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1400</Words>
  <Application>Microsoft Office PowerPoint</Application>
  <PresentationFormat>On-screen Show (4:3)</PresentationFormat>
  <Paragraphs>228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Management of GER</vt:lpstr>
      <vt:lpstr>Uncomplicated reflux (no alarm signs)</vt:lpstr>
      <vt:lpstr>Uncomplicated reflux (no alarm signs)</vt:lpstr>
      <vt:lpstr>Uncomplicated reflux</vt:lpstr>
      <vt:lpstr>Infants with suspected GERD</vt:lpstr>
      <vt:lpstr>Breast milk versus formula feeding</vt:lpstr>
      <vt:lpstr>Cow's milk- and soy-free diet  </vt:lpstr>
      <vt:lpstr>Avoid overfeeding</vt:lpstr>
      <vt:lpstr>Avoid tobacco smoke exposure</vt:lpstr>
      <vt:lpstr>Thickening feeds</vt:lpstr>
      <vt:lpstr>Thickening feeds</vt:lpstr>
      <vt:lpstr>Thickening feeds</vt:lpstr>
      <vt:lpstr>Thickening feeds</vt:lpstr>
      <vt:lpstr>Thickening feeds</vt:lpstr>
      <vt:lpstr>Thickening feeds</vt:lpstr>
      <vt:lpstr>Positioning therapy </vt:lpstr>
      <vt:lpstr>Positioning therapy</vt:lpstr>
      <vt:lpstr>Not recommended</vt:lpstr>
      <vt:lpstr>Avoidance of cow's milk and soy protein</vt:lpstr>
      <vt:lpstr>Cow's milk and soy protein</vt:lpstr>
      <vt:lpstr>Cow's milk and soy protein</vt:lpstr>
      <vt:lpstr>Pharmacotherapy </vt:lpstr>
      <vt:lpstr>Pharmacotherapy </vt:lpstr>
      <vt:lpstr>Pharmacotherapy </vt:lpstr>
      <vt:lpstr>Management of GER</vt:lpstr>
      <vt:lpstr>Management of GER</vt:lpstr>
      <vt:lpstr>moderate or severe esophagitis</vt:lpstr>
      <vt:lpstr>Pharmacotherapy </vt:lpstr>
      <vt:lpstr>Pharmacotherapy </vt:lpstr>
      <vt:lpstr>Safety concerns of PPIs in children</vt:lpstr>
      <vt:lpstr>H2RAs </vt:lpstr>
      <vt:lpstr>Antacids</vt:lpstr>
      <vt:lpstr>Mucosal protective agents   </vt:lpstr>
      <vt:lpstr>Prokinetic agents</vt:lpstr>
      <vt:lpstr>Monitoring and follow-up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</dc:creator>
  <cp:lastModifiedBy>ADM</cp:lastModifiedBy>
  <cp:revision>63</cp:revision>
  <dcterms:created xsi:type="dcterms:W3CDTF">2025-04-08T07:52:18Z</dcterms:created>
  <dcterms:modified xsi:type="dcterms:W3CDTF">2025-05-03T04:30:54Z</dcterms:modified>
</cp:coreProperties>
</file>