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4630400" cy="8229600"/>
  <p:notesSz cx="8229600" cy="146304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Inter" panose="02000503000000020004" pitchFamily="2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7"/>
    <p:restoredTop sz="94610"/>
  </p:normalViewPr>
  <p:slideViewPr>
    <p:cSldViewPr snapToGrid="0" snapToObjects="1">
      <p:cViewPr varScale="1">
        <p:scale>
          <a:sx n="104" d="100"/>
          <a:sy n="104" d="100"/>
        </p:scale>
        <p:origin x="3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843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38042" y="3742611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In the name of God</a:t>
            </a:r>
            <a:endParaRPr lang="en-US" sz="46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88852"/>
            <a:ext cx="130428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Indications for Endoscopic Anti-Reflux Therapy</a:t>
            </a:r>
            <a:endParaRPr lang="en-US" sz="4650" dirty="0"/>
          </a:p>
        </p:txBody>
      </p:sp>
      <p:sp>
        <p:nvSpPr>
          <p:cNvPr id="3" name="Shape 1"/>
          <p:cNvSpPr/>
          <p:nvPr/>
        </p:nvSpPr>
        <p:spPr>
          <a:xfrm>
            <a:off x="793790" y="337268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347" y="3404592"/>
            <a:ext cx="357188" cy="44648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30906" y="337268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PPI Nonresponders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1530906" y="3880842"/>
            <a:ext cx="56709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Patients with persistent or progressive symptoms despite optimal medical therapy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428667" y="337268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224" y="3404592"/>
            <a:ext cx="357188" cy="44648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8165783" y="3372683"/>
            <a:ext cx="304121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PPI Contraindications</a:t>
            </a:r>
            <a:endParaRPr lang="en-US" sz="2300" dirty="0"/>
          </a:p>
        </p:txBody>
      </p:sp>
      <p:sp>
        <p:nvSpPr>
          <p:cNvPr id="10" name="Text 6"/>
          <p:cNvSpPr/>
          <p:nvPr/>
        </p:nvSpPr>
        <p:spPr>
          <a:xfrm>
            <a:off x="8165783" y="3880842"/>
            <a:ext cx="56709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Patients who cannot take PPIs due to medical contraindications</a:t>
            </a:r>
            <a:endParaRPr lang="en-US" sz="1750" dirty="0"/>
          </a:p>
        </p:txBody>
      </p:sp>
      <p:sp>
        <p:nvSpPr>
          <p:cNvPr id="11" name="Shape 7"/>
          <p:cNvSpPr/>
          <p:nvPr/>
        </p:nvSpPr>
        <p:spPr>
          <a:xfrm>
            <a:off x="793790" y="508861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347" y="5120521"/>
            <a:ext cx="357188" cy="446484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530906" y="5088612"/>
            <a:ext cx="340530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Long-Term PPI Concerns</a:t>
            </a:r>
            <a:endParaRPr lang="en-US" sz="2300" dirty="0"/>
          </a:p>
        </p:txBody>
      </p:sp>
      <p:sp>
        <p:nvSpPr>
          <p:cNvPr id="14" name="Text 9"/>
          <p:cNvSpPr/>
          <p:nvPr/>
        </p:nvSpPr>
        <p:spPr>
          <a:xfrm>
            <a:off x="1530906" y="5596771"/>
            <a:ext cx="56709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Patients worried about potential adverse effects of prolonged PPI use</a:t>
            </a:r>
            <a:endParaRPr lang="en-US" sz="1750" dirty="0"/>
          </a:p>
        </p:txBody>
      </p:sp>
      <p:sp>
        <p:nvSpPr>
          <p:cNvPr id="15" name="Shape 10"/>
          <p:cNvSpPr/>
          <p:nvPr/>
        </p:nvSpPr>
        <p:spPr>
          <a:xfrm>
            <a:off x="7428667" y="508861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5224" y="5120521"/>
            <a:ext cx="357188" cy="446484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8165783" y="508861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Surgery Avoidance</a:t>
            </a:r>
            <a:endParaRPr lang="en-US" sz="2300" dirty="0"/>
          </a:p>
        </p:txBody>
      </p:sp>
      <p:sp>
        <p:nvSpPr>
          <p:cNvPr id="18" name="Text 12"/>
          <p:cNvSpPr/>
          <p:nvPr/>
        </p:nvSpPr>
        <p:spPr>
          <a:xfrm>
            <a:off x="8165783" y="5596771"/>
            <a:ext cx="56709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Patients who do not qualify for surgery or refuse surgical intervention</a:t>
            </a:r>
            <a:endParaRPr lang="en-US" sz="1750" dirty="0"/>
          </a:p>
        </p:txBody>
      </p:sp>
      <p:sp>
        <p:nvSpPr>
          <p:cNvPr id="19" name="Text 13"/>
          <p:cNvSpPr/>
          <p:nvPr/>
        </p:nvSpPr>
        <p:spPr>
          <a:xfrm>
            <a:off x="793790" y="657772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88" y="1665327"/>
            <a:ext cx="4919305" cy="489882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818317"/>
            <a:ext cx="7161014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Pre-Procedure Evaluation </a:t>
            </a:r>
            <a:endParaRPr lang="en-US" sz="4650" dirty="0"/>
          </a:p>
        </p:txBody>
      </p:sp>
      <p:sp>
        <p:nvSpPr>
          <p:cNvPr id="5" name="Shape 1"/>
          <p:cNvSpPr/>
          <p:nvPr/>
        </p:nvSpPr>
        <p:spPr>
          <a:xfrm>
            <a:off x="10043160" y="1902738"/>
            <a:ext cx="30480" cy="4890492"/>
          </a:xfrm>
          <a:prstGeom prst="roundRect">
            <a:avLst>
              <a:gd name="adj" fmla="val 312558"/>
            </a:avLst>
          </a:prstGeom>
          <a:solidFill>
            <a:srgbClr val="B2D4E5"/>
          </a:solidFill>
          <a:ln/>
        </p:spPr>
      </p:sp>
      <p:sp>
        <p:nvSpPr>
          <p:cNvPr id="6" name="Shape 2"/>
          <p:cNvSpPr/>
          <p:nvPr/>
        </p:nvSpPr>
        <p:spPr>
          <a:xfrm>
            <a:off x="9153287" y="2397800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B2D4E5"/>
          </a:solidFill>
          <a:ln/>
        </p:spPr>
      </p:sp>
      <p:sp>
        <p:nvSpPr>
          <p:cNvPr id="7" name="Shape 3"/>
          <p:cNvSpPr/>
          <p:nvPr/>
        </p:nvSpPr>
        <p:spPr>
          <a:xfrm>
            <a:off x="9803249" y="215788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9806" y="2189798"/>
            <a:ext cx="357188" cy="44648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280190" y="2129552"/>
            <a:ext cx="2644140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Endoscopy with Biopsy</a:t>
            </a:r>
            <a:endParaRPr lang="en-US" sz="2300" dirty="0"/>
          </a:p>
        </p:txBody>
      </p:sp>
      <p:sp>
        <p:nvSpPr>
          <p:cNvPr id="10" name="Text 5"/>
          <p:cNvSpPr/>
          <p:nvPr/>
        </p:nvSpPr>
        <p:spPr>
          <a:xfrm>
            <a:off x="6280190" y="3009781"/>
            <a:ext cx="264414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Assess esophageal mucosa and rule out other conditions</a:t>
            </a:r>
            <a:endParaRPr lang="en-US" sz="1750" dirty="0"/>
          </a:p>
        </p:txBody>
      </p:sp>
      <p:sp>
        <p:nvSpPr>
          <p:cNvPr id="11" name="Shape 6"/>
          <p:cNvSpPr/>
          <p:nvPr/>
        </p:nvSpPr>
        <p:spPr>
          <a:xfrm>
            <a:off x="10283071" y="3531870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B2D4E5"/>
          </a:solidFill>
          <a:ln/>
        </p:spPr>
      </p:sp>
      <p:sp>
        <p:nvSpPr>
          <p:cNvPr id="12" name="Shape 7"/>
          <p:cNvSpPr/>
          <p:nvPr/>
        </p:nvSpPr>
        <p:spPr>
          <a:xfrm>
            <a:off x="9803249" y="329195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9806" y="3323868"/>
            <a:ext cx="357188" cy="44648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1192470" y="3263622"/>
            <a:ext cx="2644140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High Resolution Manometry</a:t>
            </a:r>
            <a:endParaRPr lang="en-US" sz="2300" dirty="0"/>
          </a:p>
        </p:txBody>
      </p:sp>
      <p:sp>
        <p:nvSpPr>
          <p:cNvPr id="15" name="Text 9"/>
          <p:cNvSpPr/>
          <p:nvPr/>
        </p:nvSpPr>
        <p:spPr>
          <a:xfrm>
            <a:off x="11192470" y="4143851"/>
            <a:ext cx="264414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Evaluate esophageal motility and LES function</a:t>
            </a:r>
            <a:endParaRPr lang="en-US" sz="1750" dirty="0"/>
          </a:p>
        </p:txBody>
      </p:sp>
      <p:sp>
        <p:nvSpPr>
          <p:cNvPr id="16" name="Shape 10"/>
          <p:cNvSpPr/>
          <p:nvPr/>
        </p:nvSpPr>
        <p:spPr>
          <a:xfrm>
            <a:off x="9153287" y="5047178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B2D4E5"/>
          </a:solidFill>
          <a:ln/>
        </p:spPr>
      </p:sp>
      <p:sp>
        <p:nvSpPr>
          <p:cNvPr id="17" name="Shape 11"/>
          <p:cNvSpPr/>
          <p:nvPr/>
        </p:nvSpPr>
        <p:spPr>
          <a:xfrm>
            <a:off x="9803249" y="480726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9806" y="4839176"/>
            <a:ext cx="357188" cy="446484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6280190" y="4778931"/>
            <a:ext cx="2644140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pH/Impedance Monitoring</a:t>
            </a:r>
            <a:endParaRPr lang="en-US" sz="2300" dirty="0"/>
          </a:p>
        </p:txBody>
      </p:sp>
      <p:sp>
        <p:nvSpPr>
          <p:cNvPr id="20" name="Text 13"/>
          <p:cNvSpPr/>
          <p:nvPr/>
        </p:nvSpPr>
        <p:spPr>
          <a:xfrm>
            <a:off x="6280190" y="5659160"/>
            <a:ext cx="264414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Confirm and quantify reflux episodes</a:t>
            </a:r>
            <a:endParaRPr lang="en-US" sz="1750" dirty="0"/>
          </a:p>
        </p:txBody>
      </p:sp>
      <p:sp>
        <p:nvSpPr>
          <p:cNvPr id="21" name="Text 14"/>
          <p:cNvSpPr/>
          <p:nvPr/>
        </p:nvSpPr>
        <p:spPr>
          <a:xfrm>
            <a:off x="6280190" y="704838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3882033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856" y="258723"/>
            <a:ext cx="4748570" cy="336458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24614" y="4452580"/>
            <a:ext cx="5434846" cy="679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Patient Selection</a:t>
            </a:r>
            <a:endParaRPr lang="en-US" sz="4250" dirty="0"/>
          </a:p>
        </p:txBody>
      </p:sp>
      <p:sp>
        <p:nvSpPr>
          <p:cNvPr id="5" name="Text 1"/>
          <p:cNvSpPr/>
          <p:nvPr/>
        </p:nvSpPr>
        <p:spPr>
          <a:xfrm>
            <a:off x="724614" y="5442466"/>
            <a:ext cx="13181171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Ideal candidates should not have severe esophagitis (LA grade C/D), esophageal dysmotility, or large hiatal hernias (&gt;2cm).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724614" y="6006584"/>
            <a:ext cx="13181171" cy="662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The best outcomes are typically seen in patients who respond well to PPIs, suggesting that their symptoms are primarily acid-related rather than functional.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724614" y="6979563"/>
            <a:ext cx="5434846" cy="679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endParaRPr lang="en-US" sz="42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88" y="1827252"/>
            <a:ext cx="4919305" cy="457497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2363033"/>
            <a:ext cx="6978848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Radiofrequency Ablation </a:t>
            </a:r>
            <a:endParaRPr lang="en-US" sz="4650" dirty="0"/>
          </a:p>
        </p:txBody>
      </p:sp>
      <p:sp>
        <p:nvSpPr>
          <p:cNvPr id="5" name="Text 1"/>
          <p:cNvSpPr/>
          <p:nvPr/>
        </p:nvSpPr>
        <p:spPr>
          <a:xfrm>
            <a:off x="6280190" y="344745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RFA (Stretta)</a:t>
            </a:r>
            <a:endParaRPr lang="en-US" sz="2300" dirty="0"/>
          </a:p>
        </p:txBody>
      </p:sp>
      <p:sp>
        <p:nvSpPr>
          <p:cNvPr id="6" name="Text 2"/>
          <p:cNvSpPr/>
          <p:nvPr/>
        </p:nvSpPr>
        <p:spPr>
          <a:xfrm>
            <a:off x="6280190" y="415968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Stretta procedure uses radiofrequency energy to create thermal lesions in the LES and gastric cardia. This leads to collagen deposition and remodeling, ultimately strengthening the anti-reflux barrier.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6280190" y="550354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07" y="2055019"/>
            <a:ext cx="4919186" cy="411944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2729032"/>
            <a:ext cx="7156609" cy="446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Transoral Incisionless Fundoplication (TIF)</a:t>
            </a:r>
            <a:endParaRPr lang="en-US" sz="2800" dirty="0"/>
          </a:p>
        </p:txBody>
      </p:sp>
      <p:sp>
        <p:nvSpPr>
          <p:cNvPr id="5" name="Text 1"/>
          <p:cNvSpPr/>
          <p:nvPr/>
        </p:nvSpPr>
        <p:spPr>
          <a:xfrm>
            <a:off x="6280190" y="3430786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TIF creates a valve at the gastroesophageal junction by securing tissue with fasteners, mimicking aspects of surgical fundoplication but without incisions. The procedure reconstructs the angle of His and lengthens the esophagus.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6280190" y="5137547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567" y="283488"/>
            <a:ext cx="4421148" cy="766262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700207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MUSE System for GERD Treatment</a:t>
            </a:r>
            <a:endParaRPr lang="en-US" sz="4650" dirty="0"/>
          </a:p>
        </p:txBody>
      </p:sp>
      <p:sp>
        <p:nvSpPr>
          <p:cNvPr id="5" name="Shape 1"/>
          <p:cNvSpPr/>
          <p:nvPr/>
        </p:nvSpPr>
        <p:spPr>
          <a:xfrm>
            <a:off x="6280190" y="2528888"/>
            <a:ext cx="170021" cy="1233964"/>
          </a:xfrm>
          <a:prstGeom prst="roundRect">
            <a:avLst>
              <a:gd name="adj" fmla="val 56033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6" name="Text 2"/>
          <p:cNvSpPr/>
          <p:nvPr/>
        </p:nvSpPr>
        <p:spPr>
          <a:xfrm>
            <a:off x="6790373" y="252888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Device Positioning</a:t>
            </a:r>
            <a:endParaRPr lang="en-US" sz="2300" dirty="0"/>
          </a:p>
        </p:txBody>
      </p:sp>
      <p:sp>
        <p:nvSpPr>
          <p:cNvPr id="7" name="Text 3"/>
          <p:cNvSpPr/>
          <p:nvPr/>
        </p:nvSpPr>
        <p:spPr>
          <a:xfrm>
            <a:off x="6790373" y="3037046"/>
            <a:ext cx="704623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Medigus Ultrasonic Surgical Endostapler (MUSE) is positioned at the GEJ under ultrasonic guidance.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6620351" y="3989665"/>
            <a:ext cx="170021" cy="1233964"/>
          </a:xfrm>
          <a:prstGeom prst="roundRect">
            <a:avLst>
              <a:gd name="adj" fmla="val 56033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7130534" y="398966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Tissue Capture</a:t>
            </a:r>
            <a:endParaRPr lang="en-US" sz="2300" dirty="0"/>
          </a:p>
        </p:txBody>
      </p:sp>
      <p:sp>
        <p:nvSpPr>
          <p:cNvPr id="10" name="Text 6"/>
          <p:cNvSpPr/>
          <p:nvPr/>
        </p:nvSpPr>
        <p:spPr>
          <a:xfrm>
            <a:off x="7130534" y="4497824"/>
            <a:ext cx="6706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device captures tissue from both the esophageal and gastric sides to create a fundoplication-like effect.</a:t>
            </a:r>
            <a:endParaRPr lang="en-US" sz="1750" dirty="0"/>
          </a:p>
        </p:txBody>
      </p:sp>
      <p:sp>
        <p:nvSpPr>
          <p:cNvPr id="11" name="Shape 7"/>
          <p:cNvSpPr/>
          <p:nvPr/>
        </p:nvSpPr>
        <p:spPr>
          <a:xfrm>
            <a:off x="6960632" y="5450443"/>
            <a:ext cx="170021" cy="1233964"/>
          </a:xfrm>
          <a:prstGeom prst="roundRect">
            <a:avLst>
              <a:gd name="adj" fmla="val 56033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7470815" y="545044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Staple Deployment</a:t>
            </a:r>
            <a:endParaRPr lang="en-US" sz="2300" dirty="0"/>
          </a:p>
        </p:txBody>
      </p:sp>
      <p:sp>
        <p:nvSpPr>
          <p:cNvPr id="13" name="Text 9"/>
          <p:cNvSpPr/>
          <p:nvPr/>
        </p:nvSpPr>
        <p:spPr>
          <a:xfrm>
            <a:off x="7470815" y="5958602"/>
            <a:ext cx="636579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Surgical staples are deployed to secure the tissue in place, creating a durable anti-reflux barrier.</a:t>
            </a:r>
            <a:endParaRPr lang="en-US" sz="1750" dirty="0"/>
          </a:p>
        </p:txBody>
      </p:sp>
      <p:sp>
        <p:nvSpPr>
          <p:cNvPr id="14" name="Text 10"/>
          <p:cNvSpPr/>
          <p:nvPr/>
        </p:nvSpPr>
        <p:spPr>
          <a:xfrm>
            <a:off x="6280190" y="7166372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267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70" y="1474232"/>
            <a:ext cx="4975741" cy="528268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01370" y="561737"/>
            <a:ext cx="7714059" cy="20109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Anti-Reflux Mucosal Intervention (ARMI) Procedures</a:t>
            </a:r>
            <a:endParaRPr lang="en-US" sz="4200" dirty="0"/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370" y="2879050"/>
            <a:ext cx="1021437" cy="1225748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7529155" y="3083243"/>
            <a:ext cx="2681407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ARMS</a:t>
            </a:r>
            <a:endParaRPr lang="en-US" sz="2100" dirty="0"/>
          </a:p>
        </p:txBody>
      </p:sp>
      <p:sp>
        <p:nvSpPr>
          <p:cNvPr id="7" name="Text 2"/>
          <p:cNvSpPr/>
          <p:nvPr/>
        </p:nvSpPr>
        <p:spPr>
          <a:xfrm>
            <a:off x="7529155" y="3540919"/>
            <a:ext cx="6386274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Anti-Reflux Mucosectomy</a:t>
            </a:r>
            <a:endParaRPr lang="en-US" sz="160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1370" y="4104799"/>
            <a:ext cx="1021437" cy="1225748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7529155" y="4308991"/>
            <a:ext cx="2681407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ARMA</a:t>
            </a:r>
            <a:endParaRPr lang="en-US" sz="2100" dirty="0"/>
          </a:p>
        </p:txBody>
      </p:sp>
      <p:sp>
        <p:nvSpPr>
          <p:cNvPr id="10" name="Text 4"/>
          <p:cNvSpPr/>
          <p:nvPr/>
        </p:nvSpPr>
        <p:spPr>
          <a:xfrm>
            <a:off x="7529155" y="4766667"/>
            <a:ext cx="6386274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Anti-Reflux Mucosal Ablation</a:t>
            </a:r>
            <a:endParaRPr lang="en-US" sz="160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1370" y="5330547"/>
            <a:ext cx="1021437" cy="1225748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7529155" y="5534739"/>
            <a:ext cx="2681407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ARBL</a:t>
            </a:r>
            <a:endParaRPr lang="en-US" sz="2100" dirty="0"/>
          </a:p>
        </p:txBody>
      </p:sp>
      <p:sp>
        <p:nvSpPr>
          <p:cNvPr id="13" name="Text 6"/>
          <p:cNvSpPr/>
          <p:nvPr/>
        </p:nvSpPr>
        <p:spPr>
          <a:xfrm>
            <a:off x="7529155" y="5992416"/>
            <a:ext cx="6386274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Anti-Reflux Band Ligation</a:t>
            </a:r>
            <a:endParaRPr lang="en-US" sz="1600" dirty="0"/>
          </a:p>
        </p:txBody>
      </p:sp>
      <p:sp>
        <p:nvSpPr>
          <p:cNvPr id="14" name="Text 7"/>
          <p:cNvSpPr/>
          <p:nvPr/>
        </p:nvSpPr>
        <p:spPr>
          <a:xfrm>
            <a:off x="6201370" y="6786086"/>
            <a:ext cx="7714059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Pioneered by Japanese thoracic surgeon and endoscopist </a:t>
            </a:r>
            <a:r>
              <a:rPr lang="en-US" sz="16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Haruhiro Inoue.</a:t>
            </a:r>
            <a:endParaRPr lang="en-US" sz="1600" dirty="0"/>
          </a:p>
        </p:txBody>
      </p:sp>
      <p:sp>
        <p:nvSpPr>
          <p:cNvPr id="15" name="Text 8"/>
          <p:cNvSpPr/>
          <p:nvPr/>
        </p:nvSpPr>
        <p:spPr>
          <a:xfrm>
            <a:off x="6201370" y="7342703"/>
            <a:ext cx="7714059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1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900601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ARMS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6280190" y="3985022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(A) Previous ARMS  technique sparing only greater curve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60307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(B) Current ARMS technique sparing the lesser curve in addition to greater curve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350" y="853678"/>
            <a:ext cx="5219700" cy="112776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4190643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ARMS</a:t>
            </a:r>
            <a:endParaRPr lang="en-US" sz="4650" dirty="0"/>
          </a:p>
        </p:txBody>
      </p:sp>
      <p:sp>
        <p:nvSpPr>
          <p:cNvPr id="5" name="Text 1"/>
          <p:cNvSpPr/>
          <p:nvPr/>
        </p:nvSpPr>
        <p:spPr>
          <a:xfrm>
            <a:off x="793790" y="527506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(a) Finding before the procedure.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793790" y="589311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(b) Endoscopic mucosal resection.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793790" y="651117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(c, d)  Improvement of Hill grade after procedure due to scarring.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4252913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417" y="283488"/>
            <a:ext cx="8345448" cy="368593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732955" y="5869067"/>
            <a:ext cx="11164491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First case of ARMS in pediatric age group</a:t>
            </a:r>
            <a:endParaRPr lang="en-US" sz="4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56892" y="1612821"/>
            <a:ext cx="9116616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Endoscopic Treatments of GERD: </a:t>
            </a:r>
            <a:endParaRPr lang="en-US" sz="4650" dirty="0"/>
          </a:p>
        </p:txBody>
      </p:sp>
      <p:sp>
        <p:nvSpPr>
          <p:cNvPr id="3" name="Text 1"/>
          <p:cNvSpPr/>
          <p:nvPr/>
        </p:nvSpPr>
        <p:spPr>
          <a:xfrm>
            <a:off x="3528417" y="2697242"/>
            <a:ext cx="7573566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Between the Pill &amp; the Knife</a:t>
            </a:r>
            <a:endParaRPr lang="en-US" sz="4650" dirty="0"/>
          </a:p>
        </p:txBody>
      </p:sp>
      <p:sp>
        <p:nvSpPr>
          <p:cNvPr id="4" name="Text 2"/>
          <p:cNvSpPr/>
          <p:nvPr/>
        </p:nvSpPr>
        <p:spPr>
          <a:xfrm>
            <a:off x="793790" y="378166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Iraj Shahramian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39971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Professor of Pediatric Gastroenterology and Hepatology- ERCP/EUS Fellowship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01777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Shiraz University of Medical Sciences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63582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May 2025 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625387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88" y="694492"/>
            <a:ext cx="4919305" cy="6840498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1473875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First case of Pediatric ARMS procedure in Shiraz</a:t>
            </a:r>
            <a:endParaRPr lang="en-US" sz="4650" dirty="0"/>
          </a:p>
        </p:txBody>
      </p:sp>
      <p:sp>
        <p:nvSpPr>
          <p:cNvPr id="5" name="Text 1"/>
          <p:cNvSpPr/>
          <p:nvPr/>
        </p:nvSpPr>
        <p:spPr>
          <a:xfrm>
            <a:off x="6280190" y="330255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(A) Hiatal hernia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6280190" y="392060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(B) Submucosal injection of epinephrine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6280190" y="453866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(C) EMR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6280190" y="515671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(D) After EMR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6280190" y="577476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(E) Mucosal closure </a:t>
            </a: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6280190" y="639282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(F) No leakage in fluoroscopic study post procedure</a:t>
            </a:r>
            <a:endParaRPr lang="en-US" sz="17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88" y="1973461"/>
            <a:ext cx="4919305" cy="4282559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2463998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ARMA</a:t>
            </a:r>
            <a:endParaRPr lang="en-US" sz="4650" dirty="0"/>
          </a:p>
        </p:txBody>
      </p:sp>
      <p:sp>
        <p:nvSpPr>
          <p:cNvPr id="5" name="Text 1"/>
          <p:cNvSpPr/>
          <p:nvPr/>
        </p:nvSpPr>
        <p:spPr>
          <a:xfrm>
            <a:off x="6280190" y="3548420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(A) Before procedure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6280190" y="416647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(B) Post ARMS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6280190" y="4784527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(C) Immediately after procedure 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6280190" y="5402580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(D) 1 month post ARMA</a:t>
            </a:r>
            <a:endParaRPr lang="en-US" sz="17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88" y="1811417"/>
            <a:ext cx="4919305" cy="4606766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3742611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ARBL</a:t>
            </a:r>
            <a:endParaRPr lang="en-US" sz="46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106" y="283488"/>
            <a:ext cx="7982069" cy="226826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5169456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All three approaches have shown efficacy and safety for PPI-refractory GERD in clinical studies, offering minimally invasive alternatives to traditional surgery.</a:t>
            </a:r>
            <a:endParaRPr lang="en-US" sz="17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5569" y="754023"/>
            <a:ext cx="10689312" cy="699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Comparing Endoscopic GERD Treatments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745569" y="1879044"/>
            <a:ext cx="13139261" cy="4095036"/>
          </a:xfrm>
          <a:prstGeom prst="roundRect">
            <a:avLst>
              <a:gd name="adj" fmla="val 2185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53189" y="1886664"/>
            <a:ext cx="13124021" cy="6115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966192" y="2022038"/>
            <a:ext cx="285119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Procedure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4251008" y="2022038"/>
            <a:ext cx="284738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Mechanism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7532013" y="2022038"/>
            <a:ext cx="284738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Recovery Time</a:t>
            </a:r>
            <a:endParaRPr lang="en-US" sz="1650" dirty="0"/>
          </a:p>
        </p:txBody>
      </p:sp>
      <p:sp>
        <p:nvSpPr>
          <p:cNvPr id="8" name="Text 6"/>
          <p:cNvSpPr/>
          <p:nvPr/>
        </p:nvSpPr>
        <p:spPr>
          <a:xfrm>
            <a:off x="10813018" y="2022038"/>
            <a:ext cx="285119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Best For</a:t>
            </a:r>
            <a:endParaRPr lang="en-US" sz="1650" dirty="0"/>
          </a:p>
        </p:txBody>
      </p:sp>
      <p:sp>
        <p:nvSpPr>
          <p:cNvPr id="9" name="Shape 7"/>
          <p:cNvSpPr/>
          <p:nvPr/>
        </p:nvSpPr>
        <p:spPr>
          <a:xfrm>
            <a:off x="753189" y="2498169"/>
            <a:ext cx="13124021" cy="6115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8"/>
          <p:cNvSpPr/>
          <p:nvPr/>
        </p:nvSpPr>
        <p:spPr>
          <a:xfrm>
            <a:off x="966192" y="2633543"/>
            <a:ext cx="285119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Stretta (RFA)</a:t>
            </a:r>
            <a:endParaRPr lang="en-US" sz="1650" dirty="0"/>
          </a:p>
        </p:txBody>
      </p:sp>
      <p:sp>
        <p:nvSpPr>
          <p:cNvPr id="11" name="Text 9"/>
          <p:cNvSpPr/>
          <p:nvPr/>
        </p:nvSpPr>
        <p:spPr>
          <a:xfrm>
            <a:off x="4251008" y="2633543"/>
            <a:ext cx="284738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Thermal remodeling of LES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7532013" y="2633543"/>
            <a:ext cx="284738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1-2 days</a:t>
            </a:r>
            <a:endParaRPr lang="en-US" sz="1650" dirty="0"/>
          </a:p>
        </p:txBody>
      </p:sp>
      <p:sp>
        <p:nvSpPr>
          <p:cNvPr id="13" name="Text 11"/>
          <p:cNvSpPr/>
          <p:nvPr/>
        </p:nvSpPr>
        <p:spPr>
          <a:xfrm>
            <a:off x="10813018" y="2633543"/>
            <a:ext cx="285119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Mild GERD, no hiatal hernia</a:t>
            </a:r>
            <a:endParaRPr lang="en-US" sz="1650" dirty="0"/>
          </a:p>
        </p:txBody>
      </p:sp>
      <p:sp>
        <p:nvSpPr>
          <p:cNvPr id="14" name="Shape 12"/>
          <p:cNvSpPr/>
          <p:nvPr/>
        </p:nvSpPr>
        <p:spPr>
          <a:xfrm>
            <a:off x="753189" y="3109674"/>
            <a:ext cx="13124021" cy="95226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5" name="Text 13"/>
          <p:cNvSpPr/>
          <p:nvPr/>
        </p:nvSpPr>
        <p:spPr>
          <a:xfrm>
            <a:off x="966192" y="3245048"/>
            <a:ext cx="285119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TIF</a:t>
            </a:r>
            <a:endParaRPr lang="en-US" sz="1650" dirty="0"/>
          </a:p>
        </p:txBody>
      </p:sp>
      <p:sp>
        <p:nvSpPr>
          <p:cNvPr id="16" name="Text 14"/>
          <p:cNvSpPr/>
          <p:nvPr/>
        </p:nvSpPr>
        <p:spPr>
          <a:xfrm>
            <a:off x="4251008" y="3245048"/>
            <a:ext cx="284738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Partial fundoplication</a:t>
            </a:r>
            <a:endParaRPr lang="en-US" sz="1650" dirty="0"/>
          </a:p>
        </p:txBody>
      </p:sp>
      <p:sp>
        <p:nvSpPr>
          <p:cNvPr id="17" name="Text 15"/>
          <p:cNvSpPr/>
          <p:nvPr/>
        </p:nvSpPr>
        <p:spPr>
          <a:xfrm>
            <a:off x="7532013" y="3245048"/>
            <a:ext cx="284738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2-7 days</a:t>
            </a:r>
            <a:endParaRPr lang="en-US" sz="1650" dirty="0"/>
          </a:p>
        </p:txBody>
      </p:sp>
      <p:sp>
        <p:nvSpPr>
          <p:cNvPr id="18" name="Text 16"/>
          <p:cNvSpPr/>
          <p:nvPr/>
        </p:nvSpPr>
        <p:spPr>
          <a:xfrm>
            <a:off x="10813018" y="3245048"/>
            <a:ext cx="2851190" cy="681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Moderate GERD, small hiatal hernia</a:t>
            </a:r>
            <a:endParaRPr lang="en-US" sz="1650" dirty="0"/>
          </a:p>
        </p:txBody>
      </p:sp>
      <p:sp>
        <p:nvSpPr>
          <p:cNvPr id="19" name="Shape 17"/>
          <p:cNvSpPr/>
          <p:nvPr/>
        </p:nvSpPr>
        <p:spPr>
          <a:xfrm>
            <a:off x="753189" y="4061936"/>
            <a:ext cx="13124021" cy="95226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0" name="Text 18"/>
          <p:cNvSpPr/>
          <p:nvPr/>
        </p:nvSpPr>
        <p:spPr>
          <a:xfrm>
            <a:off x="966192" y="4197310"/>
            <a:ext cx="285119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MUSE</a:t>
            </a:r>
            <a:endParaRPr lang="en-US" sz="1650" dirty="0"/>
          </a:p>
        </p:txBody>
      </p:sp>
      <p:sp>
        <p:nvSpPr>
          <p:cNvPr id="21" name="Text 19"/>
          <p:cNvSpPr/>
          <p:nvPr/>
        </p:nvSpPr>
        <p:spPr>
          <a:xfrm>
            <a:off x="4251008" y="4197310"/>
            <a:ext cx="284738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Stapled fundoplication</a:t>
            </a:r>
            <a:endParaRPr lang="en-US" sz="1650" dirty="0"/>
          </a:p>
        </p:txBody>
      </p:sp>
      <p:sp>
        <p:nvSpPr>
          <p:cNvPr id="22" name="Text 20"/>
          <p:cNvSpPr/>
          <p:nvPr/>
        </p:nvSpPr>
        <p:spPr>
          <a:xfrm>
            <a:off x="7532013" y="4197310"/>
            <a:ext cx="284738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2-3 days</a:t>
            </a:r>
            <a:endParaRPr lang="en-US" sz="1650" dirty="0"/>
          </a:p>
        </p:txBody>
      </p:sp>
      <p:sp>
        <p:nvSpPr>
          <p:cNvPr id="23" name="Text 21"/>
          <p:cNvSpPr/>
          <p:nvPr/>
        </p:nvSpPr>
        <p:spPr>
          <a:xfrm>
            <a:off x="10813018" y="4197310"/>
            <a:ext cx="2851190" cy="681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Moderate GERD, precise targeting needed</a:t>
            </a:r>
            <a:endParaRPr lang="en-US" sz="1650" dirty="0"/>
          </a:p>
        </p:txBody>
      </p:sp>
      <p:sp>
        <p:nvSpPr>
          <p:cNvPr id="24" name="Shape 22"/>
          <p:cNvSpPr/>
          <p:nvPr/>
        </p:nvSpPr>
        <p:spPr>
          <a:xfrm>
            <a:off x="753189" y="5014198"/>
            <a:ext cx="13124021" cy="95226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5" name="Text 23"/>
          <p:cNvSpPr/>
          <p:nvPr/>
        </p:nvSpPr>
        <p:spPr>
          <a:xfrm>
            <a:off x="966192" y="5149572"/>
            <a:ext cx="285119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ARMI Procedures</a:t>
            </a:r>
            <a:endParaRPr lang="en-US" sz="1650" dirty="0"/>
          </a:p>
        </p:txBody>
      </p:sp>
      <p:sp>
        <p:nvSpPr>
          <p:cNvPr id="26" name="Text 24"/>
          <p:cNvSpPr/>
          <p:nvPr/>
        </p:nvSpPr>
        <p:spPr>
          <a:xfrm>
            <a:off x="4251008" y="5149572"/>
            <a:ext cx="284738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Mucosal modification</a:t>
            </a:r>
            <a:endParaRPr lang="en-US" sz="1650" dirty="0"/>
          </a:p>
        </p:txBody>
      </p:sp>
      <p:sp>
        <p:nvSpPr>
          <p:cNvPr id="27" name="Text 25"/>
          <p:cNvSpPr/>
          <p:nvPr/>
        </p:nvSpPr>
        <p:spPr>
          <a:xfrm>
            <a:off x="7532013" y="5149572"/>
            <a:ext cx="284738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1-3 days</a:t>
            </a:r>
            <a:endParaRPr lang="en-US" sz="1650" dirty="0"/>
          </a:p>
        </p:txBody>
      </p:sp>
      <p:sp>
        <p:nvSpPr>
          <p:cNvPr id="28" name="Text 26"/>
          <p:cNvSpPr/>
          <p:nvPr/>
        </p:nvSpPr>
        <p:spPr>
          <a:xfrm>
            <a:off x="10813018" y="5149572"/>
            <a:ext cx="2851190" cy="681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PPI-refractory GERD, Asian populations</a:t>
            </a:r>
            <a:endParaRPr lang="en-US" sz="1650" dirty="0"/>
          </a:p>
        </p:txBody>
      </p:sp>
      <p:sp>
        <p:nvSpPr>
          <p:cNvPr id="29" name="Text 27"/>
          <p:cNvSpPr/>
          <p:nvPr/>
        </p:nvSpPr>
        <p:spPr>
          <a:xfrm>
            <a:off x="745569" y="6213634"/>
            <a:ext cx="13139261" cy="681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Endoscopic treatments for GERD offer a valuable middle ground between medications and surgery.  Each technique has specific advantages and ideal patient populations.</a:t>
            </a:r>
            <a:endParaRPr lang="en-US" sz="1650" dirty="0"/>
          </a:p>
        </p:txBody>
      </p:sp>
      <p:sp>
        <p:nvSpPr>
          <p:cNvPr id="30" name="Text 28"/>
          <p:cNvSpPr/>
          <p:nvPr/>
        </p:nvSpPr>
        <p:spPr>
          <a:xfrm>
            <a:off x="745569" y="7134701"/>
            <a:ext cx="13139261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6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62476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Take home message</a:t>
            </a:r>
            <a:endParaRPr lang="en-US" sz="4650" dirty="0"/>
          </a:p>
        </p:txBody>
      </p:sp>
      <p:sp>
        <p:nvSpPr>
          <p:cNvPr id="3" name="Text 1"/>
          <p:cNvSpPr/>
          <p:nvPr/>
        </p:nvSpPr>
        <p:spPr>
          <a:xfrm>
            <a:off x="793790" y="3860363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Endoscopic therapies for GERD treatment are reducing the need for lifelong medication or invasive surgery for many patients.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841319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 a GI man, we should establish our role in treatment of GERD by offering something more than life style modification &amp; medications.</a:t>
            </a:r>
            <a:endParaRPr lang="en-US" sz="17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334345"/>
            <a:ext cx="7305675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Thank U for your attention</a:t>
            </a:r>
            <a:endParaRPr lang="en-US" sz="4650" dirty="0"/>
          </a:p>
        </p:txBody>
      </p:sp>
      <p:sp>
        <p:nvSpPr>
          <p:cNvPr id="3" name="Text 1"/>
          <p:cNvSpPr/>
          <p:nvPr/>
        </p:nvSpPr>
        <p:spPr>
          <a:xfrm>
            <a:off x="793790" y="453223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Any question?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07" y="2254806"/>
            <a:ext cx="4919186" cy="3719989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677823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Anti-Reflux Barriers</a:t>
            </a:r>
            <a:endParaRPr lang="en-US" sz="4650" dirty="0"/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1762244"/>
            <a:ext cx="1134070" cy="1360884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7754422" y="1989058"/>
            <a:ext cx="464284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Lower Esophageal Sphincter (LES)</a:t>
            </a:r>
            <a:endParaRPr lang="en-US" sz="2300" dirty="0"/>
          </a:p>
        </p:txBody>
      </p:sp>
      <p:sp>
        <p:nvSpPr>
          <p:cNvPr id="7" name="Text 2"/>
          <p:cNvSpPr/>
          <p:nvPr/>
        </p:nvSpPr>
        <p:spPr>
          <a:xfrm>
            <a:off x="7754422" y="2497217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3123128"/>
            <a:ext cx="1134070" cy="1360884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7754422" y="334994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Crural Diaphragm</a:t>
            </a:r>
            <a:endParaRPr lang="en-US" sz="2300" dirty="0"/>
          </a:p>
        </p:txBody>
      </p:sp>
      <p:sp>
        <p:nvSpPr>
          <p:cNvPr id="10" name="Text 4"/>
          <p:cNvSpPr/>
          <p:nvPr/>
        </p:nvSpPr>
        <p:spPr>
          <a:xfrm>
            <a:off x="7754422" y="3858101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0190" y="4484013"/>
            <a:ext cx="1134070" cy="1360884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7754422" y="4710827"/>
            <a:ext cx="386738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Phrenoesophageal Ligament</a:t>
            </a:r>
            <a:endParaRPr lang="en-US" sz="2300" dirty="0"/>
          </a:p>
        </p:txBody>
      </p:sp>
      <p:sp>
        <p:nvSpPr>
          <p:cNvPr id="13" name="Text 6"/>
          <p:cNvSpPr/>
          <p:nvPr/>
        </p:nvSpPr>
        <p:spPr>
          <a:xfrm>
            <a:off x="7754422" y="5218986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4" name="Text 7"/>
          <p:cNvSpPr/>
          <p:nvPr/>
        </p:nvSpPr>
        <p:spPr>
          <a:xfrm>
            <a:off x="6280190" y="6100048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GERD occurs when these natural anti-reflux barriers fail to function properly. The lower esophageal sphincter may have inadequate pressure, the crural diaphragm might be compromised, or the phrenoesophageal ligament could be weakened. 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0842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Treatments of GERD</a:t>
            </a:r>
            <a:endParaRPr lang="en-US" sz="4650" dirty="0"/>
          </a:p>
        </p:txBody>
      </p:sp>
      <p:sp>
        <p:nvSpPr>
          <p:cNvPr id="3" name="Shape 1"/>
          <p:cNvSpPr/>
          <p:nvPr/>
        </p:nvSpPr>
        <p:spPr>
          <a:xfrm>
            <a:off x="7299960" y="2218730"/>
            <a:ext cx="30480" cy="4990028"/>
          </a:xfrm>
          <a:prstGeom prst="roundRect">
            <a:avLst>
              <a:gd name="adj" fmla="val 312558"/>
            </a:avLst>
          </a:prstGeom>
          <a:solidFill>
            <a:srgbClr val="B2D4E5"/>
          </a:solidFill>
          <a:ln/>
        </p:spPr>
      </p:sp>
      <p:sp>
        <p:nvSpPr>
          <p:cNvPr id="4" name="Shape 2"/>
          <p:cNvSpPr/>
          <p:nvPr/>
        </p:nvSpPr>
        <p:spPr>
          <a:xfrm>
            <a:off x="6410087" y="2713792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B2D4E5"/>
          </a:solidFill>
          <a:ln/>
        </p:spPr>
      </p:sp>
      <p:sp>
        <p:nvSpPr>
          <p:cNvPr id="5" name="Shape 3"/>
          <p:cNvSpPr/>
          <p:nvPr/>
        </p:nvSpPr>
        <p:spPr>
          <a:xfrm>
            <a:off x="7060049" y="247388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136606" y="2505789"/>
            <a:ext cx="357188" cy="4464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2800" dirty="0"/>
          </a:p>
        </p:txBody>
      </p:sp>
      <p:sp>
        <p:nvSpPr>
          <p:cNvPr id="7" name="Text 5"/>
          <p:cNvSpPr/>
          <p:nvPr/>
        </p:nvSpPr>
        <p:spPr>
          <a:xfrm>
            <a:off x="2389942" y="2445544"/>
            <a:ext cx="3791188" cy="446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5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Lifestyle Modifications</a:t>
            </a:r>
            <a:endParaRPr lang="en-US" sz="2800" dirty="0"/>
          </a:p>
        </p:txBody>
      </p:sp>
      <p:sp>
        <p:nvSpPr>
          <p:cNvPr id="8" name="Text 6"/>
          <p:cNvSpPr/>
          <p:nvPr/>
        </p:nvSpPr>
        <p:spPr>
          <a:xfrm>
            <a:off x="793790" y="3028236"/>
            <a:ext cx="538734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539871" y="3847862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B2D4E5"/>
          </a:solidFill>
          <a:ln/>
        </p:spPr>
      </p:sp>
      <p:sp>
        <p:nvSpPr>
          <p:cNvPr id="10" name="Shape 8"/>
          <p:cNvSpPr/>
          <p:nvPr/>
        </p:nvSpPr>
        <p:spPr>
          <a:xfrm>
            <a:off x="7060049" y="360795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136606" y="3639860"/>
            <a:ext cx="357188" cy="4464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2800" dirty="0"/>
          </a:p>
        </p:txBody>
      </p:sp>
      <p:sp>
        <p:nvSpPr>
          <p:cNvPr id="12" name="Text 10"/>
          <p:cNvSpPr/>
          <p:nvPr/>
        </p:nvSpPr>
        <p:spPr>
          <a:xfrm>
            <a:off x="8449270" y="3579614"/>
            <a:ext cx="3572470" cy="446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Medical Therapy</a:t>
            </a:r>
            <a:endParaRPr lang="en-US" sz="2800" dirty="0"/>
          </a:p>
        </p:txBody>
      </p:sp>
      <p:sp>
        <p:nvSpPr>
          <p:cNvPr id="13" name="Text 11"/>
          <p:cNvSpPr/>
          <p:nvPr/>
        </p:nvSpPr>
        <p:spPr>
          <a:xfrm>
            <a:off x="8449270" y="4162306"/>
            <a:ext cx="538734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4" name="Shape 12"/>
          <p:cNvSpPr/>
          <p:nvPr/>
        </p:nvSpPr>
        <p:spPr>
          <a:xfrm>
            <a:off x="6410087" y="4868466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B2D4E5"/>
          </a:solidFill>
          <a:ln/>
        </p:spPr>
      </p:sp>
      <p:sp>
        <p:nvSpPr>
          <p:cNvPr id="15" name="Shape 13"/>
          <p:cNvSpPr/>
          <p:nvPr/>
        </p:nvSpPr>
        <p:spPr>
          <a:xfrm>
            <a:off x="7060049" y="462855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136606" y="4660463"/>
            <a:ext cx="357188" cy="4464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2800" dirty="0"/>
          </a:p>
        </p:txBody>
      </p:sp>
      <p:sp>
        <p:nvSpPr>
          <p:cNvPr id="17" name="Text 15"/>
          <p:cNvSpPr/>
          <p:nvPr/>
        </p:nvSpPr>
        <p:spPr>
          <a:xfrm>
            <a:off x="2608659" y="4600218"/>
            <a:ext cx="3572470" cy="446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5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Surgical Treatment</a:t>
            </a:r>
            <a:endParaRPr lang="en-US" sz="2800" dirty="0"/>
          </a:p>
        </p:txBody>
      </p:sp>
      <p:sp>
        <p:nvSpPr>
          <p:cNvPr id="18" name="Text 16"/>
          <p:cNvSpPr/>
          <p:nvPr/>
        </p:nvSpPr>
        <p:spPr>
          <a:xfrm>
            <a:off x="793790" y="5182910"/>
            <a:ext cx="538734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7539871" y="5889188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B2D4E5"/>
          </a:solidFill>
          <a:ln/>
        </p:spPr>
      </p:sp>
      <p:sp>
        <p:nvSpPr>
          <p:cNvPr id="20" name="Shape 18"/>
          <p:cNvSpPr/>
          <p:nvPr/>
        </p:nvSpPr>
        <p:spPr>
          <a:xfrm>
            <a:off x="7060049" y="564927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7136606" y="5681186"/>
            <a:ext cx="357188" cy="4464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4</a:t>
            </a:r>
            <a:endParaRPr lang="en-US" sz="2800" dirty="0"/>
          </a:p>
        </p:txBody>
      </p:sp>
      <p:sp>
        <p:nvSpPr>
          <p:cNvPr id="22" name="Text 20"/>
          <p:cNvSpPr/>
          <p:nvPr/>
        </p:nvSpPr>
        <p:spPr>
          <a:xfrm>
            <a:off x="8449270" y="5620941"/>
            <a:ext cx="3572470" cy="446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Endoscopic Therapy</a:t>
            </a:r>
            <a:endParaRPr lang="en-US" sz="2800" dirty="0"/>
          </a:p>
        </p:txBody>
      </p:sp>
      <p:sp>
        <p:nvSpPr>
          <p:cNvPr id="23" name="Text 21"/>
          <p:cNvSpPr/>
          <p:nvPr/>
        </p:nvSpPr>
        <p:spPr>
          <a:xfrm>
            <a:off x="8449270" y="6203632"/>
            <a:ext cx="538734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88" y="2325767"/>
            <a:ext cx="4919305" cy="3578066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3391138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Total Fundoplication</a:t>
            </a:r>
            <a:endParaRPr lang="en-US" sz="4650" dirty="0"/>
          </a:p>
        </p:txBody>
      </p:sp>
      <p:sp>
        <p:nvSpPr>
          <p:cNvPr id="5" name="Text 1"/>
          <p:cNvSpPr/>
          <p:nvPr/>
        </p:nvSpPr>
        <p:spPr>
          <a:xfrm>
            <a:off x="6280190" y="447555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Pioneered by German surgeon </a:t>
            </a: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Rudolph Nissen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88" y="1180505"/>
            <a:ext cx="4919305" cy="5868591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3391138"/>
            <a:ext cx="6221611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Nissen Fundoplication</a:t>
            </a:r>
            <a:endParaRPr lang="en-US" sz="4650" dirty="0"/>
          </a:p>
        </p:txBody>
      </p:sp>
      <p:sp>
        <p:nvSpPr>
          <p:cNvPr id="5" name="Text 1"/>
          <p:cNvSpPr/>
          <p:nvPr/>
        </p:nvSpPr>
        <p:spPr>
          <a:xfrm>
            <a:off x="6280190" y="447555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Total (360 degree)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24282"/>
            <a:ext cx="8361759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Surgical Management of GERD</a:t>
            </a:r>
            <a:endParaRPr lang="en-US" sz="4650" dirty="0"/>
          </a:p>
        </p:txBody>
      </p:sp>
      <p:sp>
        <p:nvSpPr>
          <p:cNvPr id="3" name="Text 1"/>
          <p:cNvSpPr/>
          <p:nvPr/>
        </p:nvSpPr>
        <p:spPr>
          <a:xfrm>
            <a:off x="1923098" y="2333982"/>
            <a:ext cx="3109555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Nissen Fundoplication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2842141"/>
            <a:ext cx="42388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Total 360° wrap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122170"/>
            <a:ext cx="4564975" cy="4564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567845" y="3187303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2500" dirty="0"/>
          </a:p>
        </p:txBody>
      </p:sp>
      <p:sp>
        <p:nvSpPr>
          <p:cNvPr id="7" name="Text 4"/>
          <p:cNvSpPr/>
          <p:nvPr/>
        </p:nvSpPr>
        <p:spPr>
          <a:xfrm>
            <a:off x="9597628" y="233398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Thal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9597628" y="2842141"/>
            <a:ext cx="423898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270° anterior wrap</a:t>
            </a:r>
            <a:endParaRPr lang="en-US" sz="17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122170"/>
            <a:ext cx="4564975" cy="456497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743230" y="3187303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2500" dirty="0"/>
          </a:p>
        </p:txBody>
      </p:sp>
      <p:sp>
        <p:nvSpPr>
          <p:cNvPr id="11" name="Text 7"/>
          <p:cNvSpPr/>
          <p:nvPr/>
        </p:nvSpPr>
        <p:spPr>
          <a:xfrm>
            <a:off x="10051256" y="396906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Belsey</a:t>
            </a:r>
            <a:endParaRPr lang="en-US" sz="2300" dirty="0"/>
          </a:p>
        </p:txBody>
      </p:sp>
      <p:sp>
        <p:nvSpPr>
          <p:cNvPr id="12" name="Text 8"/>
          <p:cNvSpPr/>
          <p:nvPr/>
        </p:nvSpPr>
        <p:spPr>
          <a:xfrm>
            <a:off x="10051256" y="4477226"/>
            <a:ext cx="378535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270° anterior transthoracic</a:t>
            </a:r>
            <a:endParaRPr lang="en-US" sz="17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122170"/>
            <a:ext cx="4564975" cy="45649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331041" y="4205288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2500" dirty="0"/>
          </a:p>
        </p:txBody>
      </p:sp>
      <p:sp>
        <p:nvSpPr>
          <p:cNvPr id="15" name="Text 10"/>
          <p:cNvSpPr/>
          <p:nvPr/>
        </p:nvSpPr>
        <p:spPr>
          <a:xfrm>
            <a:off x="9597628" y="560415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Dor</a:t>
            </a:r>
            <a:endParaRPr lang="en-US" sz="2300" dirty="0"/>
          </a:p>
        </p:txBody>
      </p:sp>
      <p:sp>
        <p:nvSpPr>
          <p:cNvPr id="16" name="Text 11"/>
          <p:cNvSpPr/>
          <p:nvPr/>
        </p:nvSpPr>
        <p:spPr>
          <a:xfrm>
            <a:off x="9597628" y="6112312"/>
            <a:ext cx="423898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180-200° anterior wrap</a:t>
            </a:r>
            <a:endParaRPr lang="en-US" sz="1750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122170"/>
            <a:ext cx="4564975" cy="456497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743230" y="5223272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4</a:t>
            </a:r>
            <a:endParaRPr lang="en-US" sz="2500" dirty="0"/>
          </a:p>
        </p:txBody>
      </p:sp>
      <p:sp>
        <p:nvSpPr>
          <p:cNvPr id="19" name="Text 13"/>
          <p:cNvSpPr/>
          <p:nvPr/>
        </p:nvSpPr>
        <p:spPr>
          <a:xfrm>
            <a:off x="2055614" y="560415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Lind</a:t>
            </a:r>
            <a:endParaRPr lang="en-US" sz="2300" dirty="0"/>
          </a:p>
        </p:txBody>
      </p:sp>
      <p:sp>
        <p:nvSpPr>
          <p:cNvPr id="20" name="Text 14"/>
          <p:cNvSpPr/>
          <p:nvPr/>
        </p:nvSpPr>
        <p:spPr>
          <a:xfrm>
            <a:off x="793790" y="6112312"/>
            <a:ext cx="42388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300° posterior wrap</a:t>
            </a:r>
            <a:endParaRPr lang="en-US" sz="1750" dirty="0"/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122170"/>
            <a:ext cx="4564975" cy="4564975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6567845" y="5223272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5</a:t>
            </a:r>
            <a:endParaRPr lang="en-US" sz="2500" dirty="0"/>
          </a:p>
        </p:txBody>
      </p:sp>
      <p:sp>
        <p:nvSpPr>
          <p:cNvPr id="23" name="Text 16"/>
          <p:cNvSpPr/>
          <p:nvPr/>
        </p:nvSpPr>
        <p:spPr>
          <a:xfrm>
            <a:off x="1601986" y="396906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Toupet</a:t>
            </a:r>
            <a:endParaRPr lang="en-US" sz="2300" dirty="0"/>
          </a:p>
        </p:txBody>
      </p:sp>
      <p:sp>
        <p:nvSpPr>
          <p:cNvPr id="24" name="Text 17"/>
          <p:cNvSpPr/>
          <p:nvPr/>
        </p:nvSpPr>
        <p:spPr>
          <a:xfrm>
            <a:off x="793790" y="4477226"/>
            <a:ext cx="3785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270° posterior wrap</a:t>
            </a:r>
            <a:endParaRPr lang="en-US" sz="1750" dirty="0"/>
          </a:p>
        </p:txBody>
      </p:sp>
      <p:pic>
        <p:nvPicPr>
          <p:cNvPr id="2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2653" y="2122170"/>
            <a:ext cx="4564975" cy="4564975"/>
          </a:xfrm>
          <a:prstGeom prst="rect">
            <a:avLst/>
          </a:prstGeom>
        </p:spPr>
      </p:pic>
      <p:sp>
        <p:nvSpPr>
          <p:cNvPr id="26" name="Text 18"/>
          <p:cNvSpPr/>
          <p:nvPr/>
        </p:nvSpPr>
        <p:spPr>
          <a:xfrm>
            <a:off x="5980033" y="4205288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6</a:t>
            </a:r>
            <a:endParaRPr lang="en-US" sz="2500" dirty="0"/>
          </a:p>
        </p:txBody>
      </p:sp>
      <p:sp>
        <p:nvSpPr>
          <p:cNvPr id="27" name="Text 19"/>
          <p:cNvSpPr/>
          <p:nvPr/>
        </p:nvSpPr>
        <p:spPr>
          <a:xfrm>
            <a:off x="793790" y="694229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Various partial fundoplication methods have since been developed, each with specific wrapping angles and approaches. 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88" y="1920121"/>
            <a:ext cx="4919305" cy="4389239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3742611"/>
            <a:ext cx="6456164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Partial Fundoplications</a:t>
            </a:r>
            <a:endParaRPr lang="en-US" sz="46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9722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7234" y="3168610"/>
            <a:ext cx="9726097" cy="681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2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Limitations of Surgical Fundoplication</a:t>
            </a:r>
            <a:endParaRPr lang="en-US" sz="4250" dirty="0"/>
          </a:p>
        </p:txBody>
      </p:sp>
      <p:sp>
        <p:nvSpPr>
          <p:cNvPr id="4" name="Shape 1"/>
          <p:cNvSpPr/>
          <p:nvPr/>
        </p:nvSpPr>
        <p:spPr>
          <a:xfrm>
            <a:off x="727234" y="4161949"/>
            <a:ext cx="4253508" cy="2932390"/>
          </a:xfrm>
          <a:prstGeom prst="roundRect">
            <a:avLst>
              <a:gd name="adj" fmla="val 2976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42618" y="4377333"/>
            <a:ext cx="2727127" cy="3408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Adverse Effects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942618" y="4842867"/>
            <a:ext cx="3822740" cy="332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Dysphagia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942618" y="5299948"/>
            <a:ext cx="3822740" cy="332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Gas bloat syndrome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942618" y="5757029"/>
            <a:ext cx="3822740" cy="332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Incisional hernia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942618" y="6214110"/>
            <a:ext cx="3822740" cy="6648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Many patients require revisional surgeries 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5188506" y="4161949"/>
            <a:ext cx="4253508" cy="2932390"/>
          </a:xfrm>
          <a:prstGeom prst="roundRect">
            <a:avLst>
              <a:gd name="adj" fmla="val 2976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5403890" y="4377333"/>
            <a:ext cx="2727127" cy="3408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Short-Term Failure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5403890" y="4842867"/>
            <a:ext cx="3822740" cy="6648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Fundoplication fails in 10-15% of patients.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9649778" y="4161949"/>
            <a:ext cx="4253508" cy="2932390"/>
          </a:xfrm>
          <a:prstGeom prst="roundRect">
            <a:avLst>
              <a:gd name="adj" fmla="val 2976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9865162" y="4377333"/>
            <a:ext cx="3387685" cy="3408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Long-Term Medication Use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9865162" y="4842867"/>
            <a:ext cx="3822740" cy="6648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More than 30% of patients remain on PPIs years after surgery.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727234" y="7328059"/>
            <a:ext cx="13175933" cy="332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846</Words>
  <Application>Microsoft Macintosh PowerPoint</Application>
  <PresentationFormat>Custom</PresentationFormat>
  <Paragraphs>171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Calibri</vt:lpstr>
      <vt:lpstr>Inter</vt:lpstr>
      <vt:lpstr>Arial</vt:lpstr>
      <vt:lpstr>Petrona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Microsoft Office User</cp:lastModifiedBy>
  <cp:revision>1</cp:revision>
  <dcterms:created xsi:type="dcterms:W3CDTF">2025-04-12T10:59:53Z</dcterms:created>
  <dcterms:modified xsi:type="dcterms:W3CDTF">2025-05-05T19:40:47Z</dcterms:modified>
</cp:coreProperties>
</file>