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</p:sldIdLst>
  <p:sldSz cx="14630400" cy="8229600"/>
  <p:notesSz cx="8229600" cy="14630400"/>
  <p:embeddedFontLst>
    <p:embeddedFont>
      <p:font typeface="Libre Baskerville" panose="02000000000000000000" pitchFamily="34" charset="0"/>
      <p:bold r:id="rId33"/>
    </p:embeddedFont>
    <p:embeddedFont>
      <p:font typeface="Libre Baskerville" panose="02000000000000000000" pitchFamily="34" charset="-122"/>
      <p:bold r:id="rId34"/>
    </p:embeddedFont>
    <p:embeddedFont>
      <p:font typeface="Libre Baskerville" panose="02000000000000000000" pitchFamily="34" charset="-120"/>
      <p:bold r:id="rId35"/>
    </p:embeddedFont>
    <p:embeddedFont>
      <p:font typeface="Open Sans" pitchFamily="34" charset="0"/>
      <p:bold r:id="rId36"/>
    </p:embeddedFont>
    <p:embeddedFont>
      <p:font typeface="Open Sans" pitchFamily="34" charset="-122"/>
      <p:bold r:id="rId37"/>
    </p:embeddedFont>
    <p:embeddedFont>
      <p:font typeface="Open Sans" pitchFamily="34" charset="-120"/>
      <p:bold r:id="rId38"/>
    </p:embeddedFont>
    <p:embeddedFont>
      <p:font typeface="Calibri" panose="020F0502020204030204" charset="0"/>
      <p:regular r:id="rId39"/>
      <p:bold r:id="rId40"/>
      <p:italic r:id="rId41"/>
      <p:boldItalic r:id="rId42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0FF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AFF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1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67463" y="3760351"/>
            <a:ext cx="569535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In the name of God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902154"/>
            <a:ext cx="12207716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The diagnosis of uncomplicated GER does not require specific testing.</a:t>
            </a:r>
            <a:endParaRPr lang="en-US" sz="26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423047"/>
            <a:ext cx="10712887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Constipation vs GERD: finding the real culprit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444365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Cologastric brake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43118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PPI test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055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Empiric treatment for 4-8 wks in older children with uncomplicated heartburn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8235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95907"/>
            <a:ext cx="11560969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Avoid using PPI trial as a diagnostic tool in infants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351651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Nonspecific symptoms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134564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 placebo response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75261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Potential risks of PPI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370671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 diagnostic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521506"/>
            <a:ext cx="13042821" cy="113395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Reserve PPI for infants with persistent GERD related symptoms despite conservative measures.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4109085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poor wt gain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2713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feeding refusal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34519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marked irritability in a pattern that suggests esophageal pain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6429"/>
            <a:ext cx="1082528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When to Consider Diagnostic Testing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118836"/>
            <a:ext cx="6521410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252907"/>
            <a:ext cx="2856667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Atypical Symptoms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3743325"/>
            <a:ext cx="6067782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When symptoms don't match classic GERD presentation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118836"/>
            <a:ext cx="6521410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42014" y="3252907"/>
            <a:ext cx="3749278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Poor Treatment Response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7542014" y="3743325"/>
            <a:ext cx="606778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Symptoms persist despite appropriate medication and lifestyle changes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695944"/>
            <a:ext cx="6521410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5830014"/>
            <a:ext cx="3669744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Suspected Complications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020604" y="6320433"/>
            <a:ext cx="606778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Signs of esophagitis, Barrett's esophagus, or other complications</a:t>
            </a:r>
            <a:endParaRPr lang="en-US" sz="17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695944"/>
            <a:ext cx="6521410" cy="907256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542014" y="5830014"/>
            <a:ext cx="3172063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Differential Diagnosis</a:t>
            </a:r>
            <a:endParaRPr lang="en-US" sz="2200" dirty="0"/>
          </a:p>
        </p:txBody>
      </p:sp>
      <p:sp>
        <p:nvSpPr>
          <p:cNvPr id="14" name="Text 8"/>
          <p:cNvSpPr/>
          <p:nvPr/>
        </p:nvSpPr>
        <p:spPr>
          <a:xfrm>
            <a:off x="7542014" y="6320433"/>
            <a:ext cx="6067782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To rule out other conditions that may mimic GERD symptoms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52406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Upper Endoscopy 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05420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Indications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972395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Dysphagia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414593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Odynophagia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3856792"/>
            <a:ext cx="397811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Recurrent regurgitation after 2 years of age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661892"/>
            <a:ext cx="3978116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Heartburn or epigastric abdominal pain that fails to respond to or relapses quickly after empiric treatment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6192798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R/O EOE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634996"/>
            <a:ext cx="397811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Relieve esophageal obstruction</a:t>
            </a:r>
            <a:endParaRPr lang="en-US" sz="17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2928" y="2456498"/>
            <a:ext cx="3978116" cy="3978116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872067" y="2405420"/>
            <a:ext cx="3979545" cy="45350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Not to use for diagnosis 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9872067" y="3063002"/>
            <a:ext cx="3979545" cy="136052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2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to asses complications of GERD or prior to escalation of therapy</a:t>
            </a:r>
            <a:endParaRPr lang="en-US" sz="2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425291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159" y="283488"/>
            <a:ext cx="5607963" cy="368593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5957768"/>
            <a:ext cx="7606784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LA grade B/C/D confirms GERD</a:t>
            </a:r>
            <a:endParaRPr lang="en-US" sz="35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8" y="1267658"/>
            <a:ext cx="4919305" cy="569416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831312"/>
            <a:ext cx="6506528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Off PPI 2-4 wks before EGD</a:t>
            </a:r>
            <a:endParaRPr lang="en-US" sz="3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34032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Terminology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89643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Erosive esophagitis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Nonerosive reflux disease (NERD)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513254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Reflux hypersensitivity or functional heartburn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284101"/>
            <a:ext cx="9197697" cy="42529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Diagnosing Gastroesophageal Reflux Disease (GERD)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96454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582597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July 2025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519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3" y="1900118"/>
            <a:ext cx="4930735" cy="443484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64354" y="611267"/>
            <a:ext cx="7588091" cy="138945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Esophageal pH Monitoring</a:t>
            </a:r>
            <a:endParaRPr lang="en-US" sz="4350" dirty="0"/>
          </a:p>
        </p:txBody>
      </p:sp>
      <p:sp>
        <p:nvSpPr>
          <p:cNvPr id="5" name="Text 1"/>
          <p:cNvSpPr/>
          <p:nvPr/>
        </p:nvSpPr>
        <p:spPr>
          <a:xfrm>
            <a:off x="6264354" y="2334101"/>
            <a:ext cx="7588091" cy="7112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The gold standard for quantifying acid exposure and correlating symptoms with reflux events.</a:t>
            </a:r>
            <a:endParaRPr lang="en-US" sz="1750" dirty="0"/>
          </a:p>
        </p:txBody>
      </p:sp>
      <p:sp>
        <p:nvSpPr>
          <p:cNvPr id="6" name="Shape 2"/>
          <p:cNvSpPr/>
          <p:nvPr/>
        </p:nvSpPr>
        <p:spPr>
          <a:xfrm>
            <a:off x="6264354" y="3295412"/>
            <a:ext cx="7588091" cy="2053114"/>
          </a:xfrm>
          <a:prstGeom prst="roundRect">
            <a:avLst>
              <a:gd name="adj" fmla="val 1624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sp>
        <p:nvSpPr>
          <p:cNvPr id="7" name="Shape 3"/>
          <p:cNvSpPr/>
          <p:nvPr/>
        </p:nvSpPr>
        <p:spPr>
          <a:xfrm>
            <a:off x="6294834" y="3325892"/>
            <a:ext cx="889159" cy="1992154"/>
          </a:xfrm>
          <a:prstGeom prst="rect">
            <a:avLst/>
          </a:prstGeom>
          <a:solidFill>
            <a:srgbClr val="EAE8F3"/>
          </a:solidFill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726" y="4113609"/>
            <a:ext cx="333375" cy="416719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406283" y="3548182"/>
            <a:ext cx="3898821" cy="3473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Catheter-Based Monitoring</a:t>
            </a:r>
            <a:endParaRPr lang="en-US" sz="2150" dirty="0"/>
          </a:p>
        </p:txBody>
      </p:sp>
      <p:sp>
        <p:nvSpPr>
          <p:cNvPr id="10" name="Text 5"/>
          <p:cNvSpPr/>
          <p:nvPr/>
        </p:nvSpPr>
        <p:spPr>
          <a:xfrm>
            <a:off x="7406283" y="4028837"/>
            <a:ext cx="6415683" cy="10669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thin tube through the nose into the esophagus records acid levels for 24 hours while the patient maintains normal activities and diet.</a:t>
            </a:r>
            <a:endParaRPr lang="en-US" sz="1750" dirty="0"/>
          </a:p>
        </p:txBody>
      </p:sp>
      <p:sp>
        <p:nvSpPr>
          <p:cNvPr id="11" name="Shape 6"/>
          <p:cNvSpPr/>
          <p:nvPr/>
        </p:nvSpPr>
        <p:spPr>
          <a:xfrm>
            <a:off x="6264354" y="5570815"/>
            <a:ext cx="7588091" cy="2053114"/>
          </a:xfrm>
          <a:prstGeom prst="roundRect">
            <a:avLst>
              <a:gd name="adj" fmla="val 1624"/>
            </a:avLst>
          </a:prstGeom>
          <a:solidFill>
            <a:srgbClr val="FBFAFF"/>
          </a:solidFill>
          <a:ln w="30480">
            <a:solidFill>
              <a:srgbClr val="D0CED9"/>
            </a:solidFill>
            <a:prstDash val="solid"/>
          </a:ln>
        </p:spPr>
      </p:sp>
      <p:sp>
        <p:nvSpPr>
          <p:cNvPr id="12" name="Shape 7"/>
          <p:cNvSpPr/>
          <p:nvPr/>
        </p:nvSpPr>
        <p:spPr>
          <a:xfrm>
            <a:off x="6294834" y="5601295"/>
            <a:ext cx="889159" cy="1992154"/>
          </a:xfrm>
          <a:prstGeom prst="rect">
            <a:avLst/>
          </a:prstGeom>
          <a:solidFill>
            <a:srgbClr val="EAE8F3"/>
          </a:solidFill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726" y="6389013"/>
            <a:ext cx="333375" cy="4167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06283" y="5823585"/>
            <a:ext cx="3531394" cy="34730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Wireless Capsule System</a:t>
            </a:r>
            <a:endParaRPr lang="en-US" sz="2150" dirty="0"/>
          </a:p>
        </p:txBody>
      </p:sp>
      <p:sp>
        <p:nvSpPr>
          <p:cNvPr id="15" name="Text 9"/>
          <p:cNvSpPr/>
          <p:nvPr/>
        </p:nvSpPr>
        <p:spPr>
          <a:xfrm>
            <a:off x="7406283" y="6304240"/>
            <a:ext cx="6415683" cy="106691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 small sensor attached to the esophageal wall transmits pH data for up to 48-96 hours, improving patient comfort and diagnostic yield.</a:t>
            </a:r>
            <a:endParaRPr lang="en-US" sz="17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15979"/>
            <a:ext cx="712696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Indications of PH-metry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27838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Differentiate patients with NERD, hypersensitive esophagus &amp; functional heartburn in patients with normal endoscopy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89643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Evaluating treatment effectiveness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51449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Persistent symptoms despite acid suppression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13254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750600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043118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Ultrasonography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2055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Suggests not to use for Dx of GERD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8235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Use to exclude anatomical abnormalities</a:t>
            </a:r>
            <a:endParaRPr lang="en-US" sz="17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61" y="283488"/>
            <a:ext cx="4739759" cy="76626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119664"/>
            <a:ext cx="7556421" cy="141755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Esophageal Manometry and Imaging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310419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Manometry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6280190" y="3685342"/>
            <a:ext cx="35015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4252317"/>
            <a:ext cx="35015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Evaluates lower esophageal sphincter (LES) function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5057418"/>
            <a:ext cx="3501509" cy="108870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Identifies motility disorders that may mimic or exacerbate GERD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280190" y="6225421"/>
            <a:ext cx="35015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Essential before anti-reflux surgery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10342721" y="3104198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Barium Swallow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10342721" y="3685342"/>
            <a:ext cx="35015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10342721" y="4252317"/>
            <a:ext cx="35015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Visualizes structural abnormalities</a:t>
            </a:r>
            <a:endParaRPr lang="en-US" sz="1750" dirty="0"/>
          </a:p>
        </p:txBody>
      </p:sp>
      <p:sp>
        <p:nvSpPr>
          <p:cNvPr id="13" name="Text 9"/>
          <p:cNvSpPr/>
          <p:nvPr/>
        </p:nvSpPr>
        <p:spPr>
          <a:xfrm>
            <a:off x="10342721" y="5057418"/>
            <a:ext cx="3501509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Detects hiatal hernias</a:t>
            </a:r>
            <a:endParaRPr lang="en-US" sz="1750" dirty="0"/>
          </a:p>
        </p:txBody>
      </p:sp>
      <p:sp>
        <p:nvSpPr>
          <p:cNvPr id="14" name="Text 10"/>
          <p:cNvSpPr/>
          <p:nvPr/>
        </p:nvSpPr>
        <p:spPr>
          <a:xfrm>
            <a:off x="10342721" y="5499616"/>
            <a:ext cx="35015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Identifies strictures or narrowing</a:t>
            </a:r>
            <a:endParaRPr lang="en-US" sz="1750" dirty="0"/>
          </a:p>
        </p:txBody>
      </p:sp>
      <p:sp>
        <p:nvSpPr>
          <p:cNvPr id="15" name="Text 11"/>
          <p:cNvSpPr/>
          <p:nvPr/>
        </p:nvSpPr>
        <p:spPr>
          <a:xfrm>
            <a:off x="10342721" y="6304717"/>
            <a:ext cx="3501509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Assesses esophageal emptying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93508"/>
            <a:ext cx="787134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Diagnostic Tools Summary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55915"/>
            <a:ext cx="13042821" cy="4280059"/>
          </a:xfrm>
          <a:prstGeom prst="roundRect">
            <a:avLst>
              <a:gd name="adj" fmla="val 79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801410" y="2563535"/>
            <a:ext cx="13026271" cy="650319"/>
          </a:xfrm>
          <a:prstGeom prst="rect">
            <a:avLst/>
          </a:prstGeom>
          <a:solidFill>
            <a:srgbClr val="FFFFFF">
              <a:alpha val="4000"/>
            </a:srgbClr>
          </a:solidFill>
        </p:spPr>
      </p:sp>
      <p:sp>
        <p:nvSpPr>
          <p:cNvPr id="5" name="Text 3"/>
          <p:cNvSpPr/>
          <p:nvPr/>
        </p:nvSpPr>
        <p:spPr>
          <a:xfrm>
            <a:off x="1029653" y="270724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Diagnostic Method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5375077" y="2707243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Primary Use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716691" y="270724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When Indicated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801410" y="3213854"/>
            <a:ext cx="13026271" cy="650319"/>
          </a:xfrm>
          <a:prstGeom prst="rect">
            <a:avLst/>
          </a:prstGeom>
          <a:solidFill>
            <a:srgbClr val="000000">
              <a:alpha val="4000"/>
            </a:srgbClr>
          </a:solidFill>
        </p:spPr>
      </p:sp>
      <p:sp>
        <p:nvSpPr>
          <p:cNvPr id="9" name="Text 7"/>
          <p:cNvSpPr/>
          <p:nvPr/>
        </p:nvSpPr>
        <p:spPr>
          <a:xfrm>
            <a:off x="1029653" y="335756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Symptom Assessment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5375077" y="3357563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Initial diagnosis</a:t>
            </a:r>
            <a:endParaRPr lang="en-US" sz="1750" dirty="0"/>
          </a:p>
        </p:txBody>
      </p:sp>
      <p:sp>
        <p:nvSpPr>
          <p:cNvPr id="11" name="Text 9"/>
          <p:cNvSpPr/>
          <p:nvPr/>
        </p:nvSpPr>
        <p:spPr>
          <a:xfrm>
            <a:off x="9716691" y="335756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All patients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801410" y="3864173"/>
            <a:ext cx="13026271" cy="1013222"/>
          </a:xfrm>
          <a:prstGeom prst="rect">
            <a:avLst/>
          </a:prstGeom>
          <a:solidFill>
            <a:srgbClr val="FFFFFF">
              <a:alpha val="4000"/>
            </a:srgbClr>
          </a:solidFill>
        </p:spPr>
      </p:sp>
      <p:sp>
        <p:nvSpPr>
          <p:cNvPr id="13" name="Text 11"/>
          <p:cNvSpPr/>
          <p:nvPr/>
        </p:nvSpPr>
        <p:spPr>
          <a:xfrm>
            <a:off x="1029653" y="4007882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Endoscopy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5375077" y="4007882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Visualize tissue damage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9716691" y="4007882"/>
            <a:ext cx="3884176" cy="7258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Alarm symptoms, age &gt;50, treatment failure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801410" y="4877395"/>
            <a:ext cx="13026271" cy="650319"/>
          </a:xfrm>
          <a:prstGeom prst="rect">
            <a:avLst/>
          </a:prstGeom>
          <a:solidFill>
            <a:srgbClr val="000000">
              <a:alpha val="4000"/>
            </a:srgbClr>
          </a:solidFill>
        </p:spPr>
      </p:sp>
      <p:sp>
        <p:nvSpPr>
          <p:cNvPr id="17" name="Text 15"/>
          <p:cNvSpPr/>
          <p:nvPr/>
        </p:nvSpPr>
        <p:spPr>
          <a:xfrm>
            <a:off x="1029653" y="5021104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 Monitoring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5375077" y="5021104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Confirm acid reflux</a:t>
            </a:r>
            <a:endParaRPr lang="en-US" sz="1750" dirty="0"/>
          </a:p>
        </p:txBody>
      </p:sp>
      <p:sp>
        <p:nvSpPr>
          <p:cNvPr id="19" name="Text 17"/>
          <p:cNvSpPr/>
          <p:nvPr/>
        </p:nvSpPr>
        <p:spPr>
          <a:xfrm>
            <a:off x="9716691" y="5021104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Atypical symptoms, pre-surgery</a:t>
            </a:r>
            <a:endParaRPr lang="en-US" sz="1750" dirty="0"/>
          </a:p>
        </p:txBody>
      </p:sp>
      <p:sp>
        <p:nvSpPr>
          <p:cNvPr id="20" name="Shape 18"/>
          <p:cNvSpPr/>
          <p:nvPr/>
        </p:nvSpPr>
        <p:spPr>
          <a:xfrm>
            <a:off x="801410" y="5527715"/>
            <a:ext cx="13026271" cy="650319"/>
          </a:xfrm>
          <a:prstGeom prst="rect">
            <a:avLst/>
          </a:prstGeom>
          <a:solidFill>
            <a:srgbClr val="FFFFFF">
              <a:alpha val="4000"/>
            </a:srgbClr>
          </a:solidFill>
        </p:spPr>
      </p:sp>
      <p:sp>
        <p:nvSpPr>
          <p:cNvPr id="21" name="Text 19"/>
          <p:cNvSpPr/>
          <p:nvPr/>
        </p:nvSpPr>
        <p:spPr>
          <a:xfrm>
            <a:off x="1029653" y="567142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Manometry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5375077" y="5671423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Assess muscle function</a:t>
            </a:r>
            <a:endParaRPr lang="en-US" sz="1750" dirty="0"/>
          </a:p>
        </p:txBody>
      </p:sp>
      <p:sp>
        <p:nvSpPr>
          <p:cNvPr id="23" name="Text 21"/>
          <p:cNvSpPr/>
          <p:nvPr/>
        </p:nvSpPr>
        <p:spPr>
          <a:xfrm>
            <a:off x="9716691" y="567142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Dysphagia, pre-surgery</a:t>
            </a:r>
            <a:endParaRPr lang="en-US" sz="1750" dirty="0"/>
          </a:p>
        </p:txBody>
      </p:sp>
      <p:sp>
        <p:nvSpPr>
          <p:cNvPr id="24" name="Shape 22"/>
          <p:cNvSpPr/>
          <p:nvPr/>
        </p:nvSpPr>
        <p:spPr>
          <a:xfrm>
            <a:off x="801410" y="6178034"/>
            <a:ext cx="13026271" cy="650319"/>
          </a:xfrm>
          <a:prstGeom prst="rect">
            <a:avLst/>
          </a:prstGeom>
          <a:solidFill>
            <a:srgbClr val="000000">
              <a:alpha val="4000"/>
            </a:srgbClr>
          </a:solidFill>
        </p:spPr>
      </p:sp>
      <p:sp>
        <p:nvSpPr>
          <p:cNvPr id="25" name="Text 23"/>
          <p:cNvSpPr/>
          <p:nvPr/>
        </p:nvSpPr>
        <p:spPr>
          <a:xfrm>
            <a:off x="1029653" y="632174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Barium Studies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5375077" y="6321743"/>
            <a:ext cx="388036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Structural evaluation</a:t>
            </a:r>
            <a:endParaRPr lang="en-US" sz="1750" dirty="0"/>
          </a:p>
        </p:txBody>
      </p:sp>
      <p:sp>
        <p:nvSpPr>
          <p:cNvPr id="27" name="Text 25"/>
          <p:cNvSpPr/>
          <p:nvPr/>
        </p:nvSpPr>
        <p:spPr>
          <a:xfrm>
            <a:off x="9716691" y="6321743"/>
            <a:ext cx="3884176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Suspected anatomical abnormalities</a:t>
            </a:r>
            <a:endParaRPr lang="en-US" sz="17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25065"/>
            <a:ext cx="5807035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Take home message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8747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Refer infants &amp; children with GERD to pediatric GI man if: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2055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Alarm signs or symptoms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8235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Refractory to treatment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544163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Can not permanently weaned from pharmacological treatment 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89709" y="3760351"/>
            <a:ext cx="785098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Thank U for your attention</a:t>
            </a:r>
            <a:endParaRPr lang="en-US" sz="4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113961"/>
            <a:ext cx="11525607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The most common GI disease in the world &amp; Iran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4134564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15-30% in western countries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4752618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5-10% in Asia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425291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490" y="283488"/>
            <a:ext cx="7927419" cy="368593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5226248"/>
            <a:ext cx="6731198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GERD prevalence: 22% 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793790" y="627518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Persian cohort 163018 individuals in 2024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793790" y="689324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IBS symptoms in up to 50% of GERD patients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64" y="283488"/>
            <a:ext cx="4761071" cy="76626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3831312"/>
            <a:ext cx="6838950" cy="5669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Leading Dx in OPD GI clinics</a:t>
            </a:r>
            <a:endParaRPr lang="en-US" sz="3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54718"/>
            <a:ext cx="8379381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Why is GERD surging today?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0365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Decline in H.pylori prevalence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3221712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Obesity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3976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Diet: UPFs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5781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NSAIDS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507587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Genetic factors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93790" y="5693926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Oral hygiene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6311979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Other…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24" y="283488"/>
            <a:ext cx="4877633" cy="766262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1554718"/>
            <a:ext cx="5670590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UPFs</a:t>
            </a:r>
            <a:endParaRPr lang="en-US" sz="4450" dirty="0"/>
          </a:p>
        </p:txBody>
      </p:sp>
      <p:sp>
        <p:nvSpPr>
          <p:cNvPr id="5" name="Text 1"/>
          <p:cNvSpPr/>
          <p:nvPr/>
        </p:nvSpPr>
        <p:spPr>
          <a:xfrm>
            <a:off x="6280190" y="2603659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sausage/hamburgers</a:t>
            </a:r>
            <a:endParaRPr lang="en-US" sz="1750" dirty="0"/>
          </a:p>
        </p:txBody>
      </p:sp>
      <p:sp>
        <p:nvSpPr>
          <p:cNvPr id="6" name="Text 2"/>
          <p:cNvSpPr/>
          <p:nvPr/>
        </p:nvSpPr>
        <p:spPr>
          <a:xfrm>
            <a:off x="6280190" y="3221712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breakfast cereals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6280190" y="3839766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instant soups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6280190" y="4457819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sugary drinks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6280190" y="5075873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chicken nuggets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6280190" y="5693926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cake/chocolate/ice cream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6280190" y="6311979"/>
            <a:ext cx="75564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ready to heat meals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8767" y="478274"/>
            <a:ext cx="4558665" cy="5436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Symptoms of GERD</a:t>
            </a:r>
            <a:endParaRPr lang="en-US" sz="3400" dirty="0"/>
          </a:p>
        </p:txBody>
      </p:sp>
      <p:sp>
        <p:nvSpPr>
          <p:cNvPr id="3" name="Shape 1"/>
          <p:cNvSpPr/>
          <p:nvPr/>
        </p:nvSpPr>
        <p:spPr>
          <a:xfrm>
            <a:off x="608767" y="1282779"/>
            <a:ext cx="6619399" cy="2578060"/>
          </a:xfrm>
          <a:prstGeom prst="roundRect">
            <a:avLst>
              <a:gd name="adj" fmla="val 4256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5907" y="1282779"/>
            <a:ext cx="91440" cy="257806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74157" y="1479590"/>
            <a:ext cx="2174438" cy="2717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Classic symptoms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874157" y="1855589"/>
            <a:ext cx="6157198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Heart burn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874157" y="2238137"/>
            <a:ext cx="6157198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Regurgitation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7402116" y="1282779"/>
            <a:ext cx="6619518" cy="2578060"/>
          </a:xfrm>
          <a:prstGeom prst="roundRect">
            <a:avLst>
              <a:gd name="adj" fmla="val 4256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79256" y="1282779"/>
            <a:ext cx="91440" cy="257806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667506" y="1479590"/>
            <a:ext cx="3750469" cy="2717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Alternative esophageal symptoms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7667506" y="1855589"/>
            <a:ext cx="6157317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Dysphagia/ Odynophagia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7667506" y="2238137"/>
            <a:ext cx="6157317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Chest pain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7667506" y="2620685"/>
            <a:ext cx="6157317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Water brash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7667506" y="3003233"/>
            <a:ext cx="6157317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Globus sensation</a:t>
            </a:r>
            <a:endParaRPr lang="en-US" sz="1350" dirty="0"/>
          </a:p>
        </p:txBody>
      </p:sp>
      <p:sp>
        <p:nvSpPr>
          <p:cNvPr id="15" name="Text 11"/>
          <p:cNvSpPr/>
          <p:nvPr/>
        </p:nvSpPr>
        <p:spPr>
          <a:xfrm>
            <a:off x="7667506" y="3385780"/>
            <a:ext cx="6157317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350" dirty="0"/>
          </a:p>
        </p:txBody>
      </p:sp>
      <p:sp>
        <p:nvSpPr>
          <p:cNvPr id="16" name="Shape 12"/>
          <p:cNvSpPr/>
          <p:nvPr/>
        </p:nvSpPr>
        <p:spPr>
          <a:xfrm>
            <a:off x="608767" y="4034790"/>
            <a:ext cx="13412867" cy="3725704"/>
          </a:xfrm>
          <a:prstGeom prst="roundRect">
            <a:avLst>
              <a:gd name="adj" fmla="val 2945"/>
            </a:avLst>
          </a:prstGeom>
          <a:solidFill>
            <a:srgbClr val="FBFAFF"/>
          </a:solidFill>
          <a:ln w="22860">
            <a:solidFill>
              <a:srgbClr val="D0CED9"/>
            </a:solidFill>
            <a:prstDash val="solid"/>
          </a:ln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07" y="4034790"/>
            <a:ext cx="91440" cy="3725704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874157" y="4231600"/>
            <a:ext cx="3582710" cy="2717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Extra esophageal manifestations</a:t>
            </a:r>
            <a:endParaRPr lang="en-US" sz="1700" dirty="0"/>
          </a:p>
        </p:txBody>
      </p:sp>
      <p:sp>
        <p:nvSpPr>
          <p:cNvPr id="19" name="Text 14"/>
          <p:cNvSpPr/>
          <p:nvPr/>
        </p:nvSpPr>
        <p:spPr>
          <a:xfrm>
            <a:off x="874157" y="4607600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Chronic cough</a:t>
            </a:r>
            <a:endParaRPr lang="en-US" sz="1350" dirty="0"/>
          </a:p>
        </p:txBody>
      </p:sp>
      <p:sp>
        <p:nvSpPr>
          <p:cNvPr id="20" name="Text 15"/>
          <p:cNvSpPr/>
          <p:nvPr/>
        </p:nvSpPr>
        <p:spPr>
          <a:xfrm>
            <a:off x="874157" y="4990148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Asthma</a:t>
            </a:r>
            <a:endParaRPr lang="en-US" sz="1350" dirty="0"/>
          </a:p>
        </p:txBody>
      </p:sp>
      <p:sp>
        <p:nvSpPr>
          <p:cNvPr id="21" name="Text 16"/>
          <p:cNvSpPr/>
          <p:nvPr/>
        </p:nvSpPr>
        <p:spPr>
          <a:xfrm>
            <a:off x="874157" y="5372695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Pharyngitis</a:t>
            </a:r>
            <a:endParaRPr lang="en-US" sz="1350" dirty="0"/>
          </a:p>
        </p:txBody>
      </p:sp>
      <p:sp>
        <p:nvSpPr>
          <p:cNvPr id="22" name="Text 17"/>
          <p:cNvSpPr/>
          <p:nvPr/>
        </p:nvSpPr>
        <p:spPr>
          <a:xfrm>
            <a:off x="874157" y="5755243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Laryngitis</a:t>
            </a:r>
            <a:endParaRPr lang="en-US" sz="1350" dirty="0"/>
          </a:p>
        </p:txBody>
      </p:sp>
      <p:sp>
        <p:nvSpPr>
          <p:cNvPr id="23" name="Text 18"/>
          <p:cNvSpPr/>
          <p:nvPr/>
        </p:nvSpPr>
        <p:spPr>
          <a:xfrm>
            <a:off x="874157" y="6137791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Recurrent otitis</a:t>
            </a:r>
            <a:endParaRPr lang="en-US" sz="1350" dirty="0"/>
          </a:p>
        </p:txBody>
      </p:sp>
      <p:sp>
        <p:nvSpPr>
          <p:cNvPr id="24" name="Text 19"/>
          <p:cNvSpPr/>
          <p:nvPr/>
        </p:nvSpPr>
        <p:spPr>
          <a:xfrm>
            <a:off x="874157" y="6520339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Sinusitis</a:t>
            </a:r>
            <a:endParaRPr lang="en-US" sz="1350" dirty="0"/>
          </a:p>
        </p:txBody>
      </p:sp>
      <p:sp>
        <p:nvSpPr>
          <p:cNvPr id="25" name="Text 20"/>
          <p:cNvSpPr/>
          <p:nvPr/>
        </p:nvSpPr>
        <p:spPr>
          <a:xfrm>
            <a:off x="874157" y="6902887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Halitosis</a:t>
            </a:r>
            <a:endParaRPr lang="en-US" sz="1350" dirty="0"/>
          </a:p>
        </p:txBody>
      </p:sp>
      <p:sp>
        <p:nvSpPr>
          <p:cNvPr id="26" name="Text 21"/>
          <p:cNvSpPr/>
          <p:nvPr/>
        </p:nvSpPr>
        <p:spPr>
          <a:xfrm>
            <a:off x="874157" y="7285434"/>
            <a:ext cx="12950666" cy="27824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endParaRPr lang="en-US" sz="13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5193" y="467678"/>
            <a:ext cx="4252198" cy="5313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403CCF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Red flags</a:t>
            </a:r>
            <a:endParaRPr lang="en-US" sz="3300" dirty="0"/>
          </a:p>
        </p:txBody>
      </p:sp>
      <p:sp>
        <p:nvSpPr>
          <p:cNvPr id="3" name="Shape 1"/>
          <p:cNvSpPr/>
          <p:nvPr/>
        </p:nvSpPr>
        <p:spPr>
          <a:xfrm>
            <a:off x="595193" y="1849398"/>
            <a:ext cx="4394954" cy="170021"/>
          </a:xfrm>
          <a:prstGeom prst="roundRect">
            <a:avLst>
              <a:gd name="adj" fmla="val 15006"/>
            </a:avLst>
          </a:prstGeom>
          <a:solidFill>
            <a:srgbClr val="EAE8F3"/>
          </a:solidFill>
        </p:spPr>
      </p:sp>
      <p:sp>
        <p:nvSpPr>
          <p:cNvPr id="4" name="Text 2"/>
          <p:cNvSpPr/>
          <p:nvPr/>
        </p:nvSpPr>
        <p:spPr>
          <a:xfrm>
            <a:off x="765215" y="2189440"/>
            <a:ext cx="2126099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History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765215" y="2557224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Wt loss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765215" y="2931438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Anorexia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765215" y="3305651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Onset of vomiting after 6 months of life</a:t>
            </a:r>
            <a:endParaRPr lang="en-US" sz="1300" dirty="0"/>
          </a:p>
        </p:txBody>
      </p:sp>
      <p:sp>
        <p:nvSpPr>
          <p:cNvPr id="8" name="Text 6"/>
          <p:cNvSpPr/>
          <p:nvPr/>
        </p:nvSpPr>
        <p:spPr>
          <a:xfrm>
            <a:off x="765215" y="3679865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Forceful vomiting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765215" y="4054078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Hematemesis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765215" y="4428292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Rectal bleeding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765215" y="4802505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Chronic diarrhea</a:t>
            </a:r>
            <a:endParaRPr lang="en-US" sz="1300" dirty="0"/>
          </a:p>
        </p:txBody>
      </p:sp>
      <p:sp>
        <p:nvSpPr>
          <p:cNvPr id="12" name="Text 10"/>
          <p:cNvSpPr/>
          <p:nvPr/>
        </p:nvSpPr>
        <p:spPr>
          <a:xfrm>
            <a:off x="765215" y="5176718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Bilious vomiting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765215" y="5550932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Coughing with feeds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765215" y="5925145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Seizure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765215" y="6299359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GI cancer in first-degree relative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765215" y="6673572"/>
            <a:ext cx="4054912" cy="54435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New onset dyspepsia in patients having 60y/o or more</a:t>
            </a:r>
            <a:endParaRPr lang="en-US" sz="1300" dirty="0"/>
          </a:p>
        </p:txBody>
      </p:sp>
      <p:sp>
        <p:nvSpPr>
          <p:cNvPr id="17" name="Text 15"/>
          <p:cNvSpPr/>
          <p:nvPr/>
        </p:nvSpPr>
        <p:spPr>
          <a:xfrm>
            <a:off x="765215" y="7319963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5117663" y="1594247"/>
            <a:ext cx="4394954" cy="170021"/>
          </a:xfrm>
          <a:prstGeom prst="roundRect">
            <a:avLst>
              <a:gd name="adj" fmla="val 15006"/>
            </a:avLst>
          </a:prstGeom>
          <a:solidFill>
            <a:srgbClr val="EAE8F3"/>
          </a:solidFill>
        </p:spPr>
      </p:sp>
      <p:sp>
        <p:nvSpPr>
          <p:cNvPr id="19" name="Text 17"/>
          <p:cNvSpPr/>
          <p:nvPr/>
        </p:nvSpPr>
        <p:spPr>
          <a:xfrm>
            <a:off x="5287685" y="1934289"/>
            <a:ext cx="2355652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Physical Examination</a:t>
            </a:r>
            <a:endParaRPr lang="en-US" sz="1650" dirty="0"/>
          </a:p>
        </p:txBody>
      </p:sp>
      <p:sp>
        <p:nvSpPr>
          <p:cNvPr id="20" name="Text 18"/>
          <p:cNvSpPr/>
          <p:nvPr/>
        </p:nvSpPr>
        <p:spPr>
          <a:xfrm>
            <a:off x="5287685" y="2302073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Fever</a:t>
            </a:r>
            <a:endParaRPr lang="en-US" sz="1300" dirty="0"/>
          </a:p>
        </p:txBody>
      </p:sp>
      <p:sp>
        <p:nvSpPr>
          <p:cNvPr id="21" name="Text 19"/>
          <p:cNvSpPr/>
          <p:nvPr/>
        </p:nvSpPr>
        <p:spPr>
          <a:xfrm>
            <a:off x="5287685" y="2676287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Bulging fontanelle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5287685" y="3050500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Microcephaly/Macrocephaly</a:t>
            </a:r>
            <a:endParaRPr lang="en-US" sz="1300" dirty="0"/>
          </a:p>
        </p:txBody>
      </p:sp>
      <p:sp>
        <p:nvSpPr>
          <p:cNvPr id="23" name="Text 21"/>
          <p:cNvSpPr/>
          <p:nvPr/>
        </p:nvSpPr>
        <p:spPr>
          <a:xfrm>
            <a:off x="5287685" y="3424714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Distended abdomen</a:t>
            </a:r>
            <a:endParaRPr lang="en-US" sz="1300" dirty="0"/>
          </a:p>
        </p:txBody>
      </p:sp>
      <p:sp>
        <p:nvSpPr>
          <p:cNvPr id="24" name="Text 22"/>
          <p:cNvSpPr/>
          <p:nvPr/>
        </p:nvSpPr>
        <p:spPr>
          <a:xfrm>
            <a:off x="5287685" y="3798927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5" name="Text 23"/>
          <p:cNvSpPr/>
          <p:nvPr/>
        </p:nvSpPr>
        <p:spPr>
          <a:xfrm>
            <a:off x="5287685" y="4173141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6" name="Text 24"/>
          <p:cNvSpPr/>
          <p:nvPr/>
        </p:nvSpPr>
        <p:spPr>
          <a:xfrm>
            <a:off x="5287685" y="4547354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  <p:sp>
        <p:nvSpPr>
          <p:cNvPr id="27" name="Shape 25"/>
          <p:cNvSpPr/>
          <p:nvPr/>
        </p:nvSpPr>
        <p:spPr>
          <a:xfrm>
            <a:off x="9640133" y="1339215"/>
            <a:ext cx="4394954" cy="170021"/>
          </a:xfrm>
          <a:prstGeom prst="roundRect">
            <a:avLst>
              <a:gd name="adj" fmla="val 15006"/>
            </a:avLst>
          </a:prstGeom>
          <a:solidFill>
            <a:srgbClr val="EAE8F3"/>
          </a:solidFill>
        </p:spPr>
      </p:sp>
      <p:sp>
        <p:nvSpPr>
          <p:cNvPr id="28" name="Text 26"/>
          <p:cNvSpPr/>
          <p:nvPr/>
        </p:nvSpPr>
        <p:spPr>
          <a:xfrm>
            <a:off x="9810155" y="1679258"/>
            <a:ext cx="2126099" cy="26574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49495A"/>
                </a:solidFill>
                <a:latin typeface="Libre Baskerville" panose="02000000000000000000" pitchFamily="34" charset="0"/>
                <a:ea typeface="Libre Baskerville" panose="02000000000000000000" pitchFamily="34" charset="-122"/>
                <a:cs typeface="Libre Baskerville" panose="02000000000000000000" pitchFamily="34" charset="-120"/>
              </a:rPr>
              <a:t>Lab data</a:t>
            </a:r>
            <a:endParaRPr lang="en-US" sz="1650" dirty="0"/>
          </a:p>
        </p:txBody>
      </p:sp>
      <p:sp>
        <p:nvSpPr>
          <p:cNvPr id="29" name="Text 27"/>
          <p:cNvSpPr/>
          <p:nvPr/>
        </p:nvSpPr>
        <p:spPr>
          <a:xfrm>
            <a:off x="9810155" y="2047042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Anemia</a:t>
            </a:r>
            <a:endParaRPr lang="en-US" sz="1300" dirty="0"/>
          </a:p>
        </p:txBody>
      </p:sp>
      <p:sp>
        <p:nvSpPr>
          <p:cNvPr id="30" name="Text 28"/>
          <p:cNvSpPr/>
          <p:nvPr/>
        </p:nvSpPr>
        <p:spPr>
          <a:xfrm>
            <a:off x="9810155" y="2421255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Leukocytosis</a:t>
            </a:r>
            <a:endParaRPr lang="en-US" sz="1300" dirty="0"/>
          </a:p>
        </p:txBody>
      </p:sp>
      <p:sp>
        <p:nvSpPr>
          <p:cNvPr id="31" name="Text 29"/>
          <p:cNvSpPr/>
          <p:nvPr/>
        </p:nvSpPr>
        <p:spPr>
          <a:xfrm>
            <a:off x="9810155" y="2795468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49495A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High ESR</a:t>
            </a:r>
            <a:endParaRPr lang="en-US" sz="1300" dirty="0"/>
          </a:p>
        </p:txBody>
      </p:sp>
      <p:sp>
        <p:nvSpPr>
          <p:cNvPr id="32" name="Text 30"/>
          <p:cNvSpPr/>
          <p:nvPr/>
        </p:nvSpPr>
        <p:spPr>
          <a:xfrm>
            <a:off x="9810155" y="3169682"/>
            <a:ext cx="4054912" cy="272177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endParaRPr lang="en-US" sz="13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4175</Words>
  <Application>WPS Presentation</Application>
  <PresentationFormat>On-screen Show (16:9)</PresentationFormat>
  <Paragraphs>306</Paragraphs>
  <Slides>26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9" baseType="lpstr">
      <vt:lpstr>Arial</vt:lpstr>
      <vt:lpstr>SimSun</vt:lpstr>
      <vt:lpstr>Wingdings</vt:lpstr>
      <vt:lpstr>Libre Baskerville</vt:lpstr>
      <vt:lpstr>Libre Baskerville</vt:lpstr>
      <vt:lpstr>Libre Baskerville</vt:lpstr>
      <vt:lpstr>Open Sans</vt:lpstr>
      <vt:lpstr>Open Sans</vt:lpstr>
      <vt:lpstr>Open Sans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Asus</cp:lastModifiedBy>
  <cp:revision>2</cp:revision>
  <dcterms:created xsi:type="dcterms:W3CDTF">2025-07-24T06:16:00Z</dcterms:created>
  <dcterms:modified xsi:type="dcterms:W3CDTF">2025-07-24T06:21:35Z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6405231ED77248FFB960D7AB032B7F04_13</vt:lpwstr>
  </property>
  <property fmtid="{D5CDD505-2E9C-101B-9397-08002B2CF9AE}" pid="3" name="KSOProductBuildVer">
    <vt:lpwstr>1033-12.2.0.21931</vt:lpwstr>
  </property>
</Properties>
</file>