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2" r:id="rId6"/>
    <p:sldId id="258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ad Ashkan Moslehi" initials="MAM" lastIdx="1" clrIdx="0">
    <p:extLst>
      <p:ext uri="{19B8F6BF-5375-455C-9EA6-DF929625EA0E}">
        <p15:presenceInfo xmlns:p15="http://schemas.microsoft.com/office/powerpoint/2012/main" userId="056237b7aab780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8204F-2B5C-451B-BE4D-5D5DAD4EC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A90E6-F669-47E9-9679-54FBA3D2E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AA33A-0F6B-43E1-8656-23518A79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4925-AADB-4A8D-BD69-FB549D46188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CFC57-14DA-4BCE-B6B3-2A2AC2066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F807-D9CA-4DA3-A482-2932D401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BB5-85C6-4A25-BCFD-A5B52383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44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10EE-1B1F-4016-ADE7-36EB6C06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984DC-41D6-4720-8F01-98B64705E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A684E-38E7-4FCC-9F3F-102CD253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4925-AADB-4A8D-BD69-FB549D46188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6D6B2-238A-4162-B485-679FD448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EE80D-384D-4ED6-96F9-39971013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BB5-85C6-4A25-BCFD-A5B52383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13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417BD-31DF-4D58-BC79-1CB6C5632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C6E28-F383-4490-B35C-C50372275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2AA39-73DC-4E32-BB16-3C9F296A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4925-AADB-4A8D-BD69-FB549D46188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42BCB-F5A1-4537-BE36-BB108BB3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E2425-9B15-46A5-A90C-6E14CC8E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BB5-85C6-4A25-BCFD-A5B52383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6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1DE5-4AB8-4619-8755-93C66BD1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E762D-AEF0-4F88-A2A6-F73BBBCD0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14E9-9065-4F66-87B7-E8372032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4925-AADB-4A8D-BD69-FB549D46188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34237-AEF2-4914-A62E-93D9496B6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3AA66-6A62-4E8B-A9BB-FE59CA3B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BB5-85C6-4A25-BCFD-A5B52383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48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85C7-10F6-4CF0-8EDB-294C11A7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90513-CE55-433B-A010-4DE553673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4E9B9-EEF8-4AAA-A90F-A4FFB924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4925-AADB-4A8D-BD69-FB549D46188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DB5B-5290-4E06-BF70-0D1C9A1A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70896-F37E-4192-980A-997FCC45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BB5-85C6-4A25-BCFD-A5B52383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1225-B784-44FD-8E7D-182B3704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91C69-89F7-4FFD-9534-B6D81CD20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C5196-5D31-40B3-A33E-F73A6284C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0FF23-3CD9-486B-BA54-97B38BF7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4925-AADB-4A8D-BD69-FB549D46188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7E654-D0A1-457E-9F61-E9607F06D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17494-D72C-4F01-B8A5-87B26470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BB5-85C6-4A25-BCFD-A5B52383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9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9754-C15C-404A-8FBE-56408038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68D1-1B6A-4960-944C-D3C5F1D5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0E186-3D2E-45ED-A14D-FCBFB36CF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58196-49E5-4D8D-88CF-AF8C721EF1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400CF-24D5-430B-A3FD-DBFFE740D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B02444-8EE5-4417-99DC-DBD329C7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4925-AADB-4A8D-BD69-FB549D46188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78D32-480E-4F4F-8D4D-C9920C22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0E1FE-EF15-49E0-9A55-315E91219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BB5-85C6-4A25-BCFD-A5B52383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2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61EA-47D5-4A08-82EA-5A1EA0CC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AD2FC-CDEB-4901-9BFE-FC50E6A43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4925-AADB-4A8D-BD69-FB549D46188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BB946-CBA4-4F20-B18A-85DF38D8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6A3EB-F1E8-40A2-8A05-228D825C1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BB5-85C6-4A25-BCFD-A5B52383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07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14852-4F63-49A2-A3CE-2F5ECC46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4925-AADB-4A8D-BD69-FB549D46188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D654A-BBA4-49DC-BA2B-BA0BE8596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5E538-C426-4333-A68C-FA95553B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BB5-85C6-4A25-BCFD-A5B52383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8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60F8-16BB-4FFC-B076-A06B33E3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074D3-CDFC-4CC4-BE0C-E7FC2D615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4C793-D665-404C-9B65-51EE082B9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4557E-B755-4FA5-BF3F-C0B3A50D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4925-AADB-4A8D-BD69-FB549D46188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1DF76-4858-489C-9676-EFB746E96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082E1-E452-4784-969A-377234F0F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BB5-85C6-4A25-BCFD-A5B52383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8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046C-80D6-4897-AD2D-27125B95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5109B-FCA3-44C5-A8AA-1A6BEE0EDC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2B182-2CF2-4E02-8B90-F842AB795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E4799-6F2D-42F7-AD51-8AA5D9A3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4925-AADB-4A8D-BD69-FB549D46188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C6B23-A5E9-4E8D-A9AA-2C91F2BBC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19353-8223-494D-9664-417715B6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F2BB5-85C6-4A25-BCFD-A5B52383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7084D-906B-4302-BE2C-C66AF095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1A97B-CEB6-494D-ACFD-735AB744D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8831B-2184-40B9-AF41-5E2A1CEBB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C4925-AADB-4A8D-BD69-FB549D46188D}" type="datetimeFigureOut">
              <a:rPr lang="en-GB" smtClean="0"/>
              <a:t>08/05/2020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73DCA-E727-462D-8538-18981D985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CED07-4AE9-440D-8A84-E85224C36E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F2BB5-85C6-4A25-BCFD-A5B523837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55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D3AA-6EDA-4B8A-B149-06CCFBA78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8800" b="1" dirty="0">
                <a:solidFill>
                  <a:srgbClr val="92D050"/>
                </a:solidFill>
                <a:latin typeface="Arial Black" panose="020B0A04020102020204" pitchFamily="34" charset="0"/>
              </a:rPr>
              <a:t>Bronchiol</a:t>
            </a:r>
            <a:r>
              <a:rPr lang="en-AU" sz="8800" b="1" dirty="0">
                <a:solidFill>
                  <a:srgbClr val="FF0000"/>
                </a:solidFill>
                <a:latin typeface="Arial Black" panose="020B0A04020102020204" pitchFamily="34" charset="0"/>
              </a:rPr>
              <a:t>itis</a:t>
            </a:r>
            <a:r>
              <a:rPr lang="en-AU" sz="8800" b="1" dirty="0">
                <a:latin typeface="Arial Black" panose="020B0A04020102020204" pitchFamily="34" charset="0"/>
              </a:rPr>
              <a:t> </a:t>
            </a:r>
            <a:endParaRPr lang="en-GB" sz="88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9F65D-A325-451C-85E4-A114341B0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DR. Mohammad Ashkan Moslehi</a:t>
            </a:r>
          </a:p>
          <a:p>
            <a:r>
              <a:rPr lang="en-AU" dirty="0"/>
              <a:t>Director of Pediatric Pulmonology Division</a:t>
            </a:r>
          </a:p>
          <a:p>
            <a:r>
              <a:rPr lang="en-AU" dirty="0"/>
              <a:t>Shiraz University of Medical Sciences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59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6C260-D09D-461C-B2F0-75C857F2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02BE4-74D1-4B61-91D0-9F55E6D2E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Hx: exposure to contacts with a minor respiratory illness within the previous week</a:t>
            </a:r>
          </a:p>
          <a:p>
            <a:r>
              <a:rPr lang="en-GB" dirty="0"/>
              <a:t>sneezing and clear </a:t>
            </a:r>
            <a:r>
              <a:rPr lang="en-GB" dirty="0" err="1"/>
              <a:t>rhinorrhea</a:t>
            </a:r>
            <a:endParaRPr lang="en-GB" dirty="0"/>
          </a:p>
          <a:p>
            <a:r>
              <a:rPr lang="en-GB" dirty="0"/>
              <a:t>Diminished appetite and fever</a:t>
            </a:r>
          </a:p>
          <a:p>
            <a:r>
              <a:rPr lang="en-GB" dirty="0"/>
              <a:t>Respiratory distress ensues, with paroxysmal cough, dyspnea, and irritability</a:t>
            </a:r>
          </a:p>
          <a:p>
            <a:r>
              <a:rPr lang="en-GB" dirty="0"/>
              <a:t>Apnea may precede lower respiratory signs early in the disease, particularly with very young infants. </a:t>
            </a:r>
          </a:p>
          <a:p>
            <a:r>
              <a:rPr lang="en-GB" b="1" dirty="0"/>
              <a:t>Term</a:t>
            </a:r>
            <a:r>
              <a:rPr lang="en-GB" dirty="0"/>
              <a:t> infants at a </a:t>
            </a:r>
            <a:r>
              <a:rPr lang="en-GB" dirty="0" err="1"/>
              <a:t>postconceptual</a:t>
            </a:r>
            <a:r>
              <a:rPr lang="en-GB" dirty="0"/>
              <a:t> age of &lt;44 </a:t>
            </a:r>
            <a:r>
              <a:rPr lang="en-GB" dirty="0" err="1"/>
              <a:t>wk</a:t>
            </a:r>
            <a:r>
              <a:rPr lang="en-GB" dirty="0"/>
              <a:t> and </a:t>
            </a:r>
            <a:r>
              <a:rPr lang="en-GB" b="1" dirty="0"/>
              <a:t>preterm</a:t>
            </a:r>
            <a:r>
              <a:rPr lang="en-GB" dirty="0"/>
              <a:t> infants at </a:t>
            </a:r>
            <a:r>
              <a:rPr lang="en-GB" dirty="0" err="1"/>
              <a:t>postconceptual</a:t>
            </a:r>
            <a:r>
              <a:rPr lang="en-GB" dirty="0"/>
              <a:t> age &lt;48 </a:t>
            </a:r>
            <a:r>
              <a:rPr lang="en-GB" dirty="0" err="1"/>
              <a:t>wk</a:t>
            </a:r>
            <a:r>
              <a:rPr lang="en-GB" dirty="0"/>
              <a:t> are at highest risk for </a:t>
            </a:r>
            <a:r>
              <a:rPr lang="en-GB" dirty="0" err="1"/>
              <a:t>apneic</a:t>
            </a:r>
            <a:r>
              <a:rPr lang="en-GB" dirty="0"/>
              <a:t> events.</a:t>
            </a:r>
          </a:p>
        </p:txBody>
      </p:sp>
    </p:spTree>
    <p:extLst>
      <p:ext uri="{BB962C8B-B14F-4D97-AF65-F5344CB8AC3E}">
        <p14:creationId xmlns:p14="http://schemas.microsoft.com/office/powerpoint/2010/main" val="2515269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8849-218E-4BD1-9952-22B97D08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C692-E83F-4618-9EBB-3B370CB3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Expiratory</a:t>
            </a:r>
            <a:r>
              <a:rPr lang="en-GB" dirty="0"/>
              <a:t> wheezing and crackles. </a:t>
            </a:r>
          </a:p>
          <a:p>
            <a:r>
              <a:rPr lang="en-GB" b="1" dirty="0"/>
              <a:t>Expiratory</a:t>
            </a:r>
            <a:r>
              <a:rPr lang="en-GB" dirty="0"/>
              <a:t> time may be prolonged. </a:t>
            </a:r>
          </a:p>
          <a:p>
            <a:r>
              <a:rPr lang="en-GB" dirty="0"/>
              <a:t>Work of breathing may be markedly increased, with nasal flaring and retractions.</a:t>
            </a:r>
          </a:p>
          <a:p>
            <a:r>
              <a:rPr lang="en-GB" b="1" dirty="0"/>
              <a:t>Poorly audible </a:t>
            </a:r>
            <a:r>
              <a:rPr lang="en-GB" dirty="0"/>
              <a:t>breath sounds suggest </a:t>
            </a:r>
            <a:r>
              <a:rPr lang="en-GB" b="1" dirty="0"/>
              <a:t>severe disease </a:t>
            </a:r>
            <a:r>
              <a:rPr lang="en-GB" dirty="0"/>
              <a:t>with nearly complete bronchiolar obstruction.</a:t>
            </a:r>
          </a:p>
        </p:txBody>
      </p:sp>
    </p:spTree>
    <p:extLst>
      <p:ext uri="{BB962C8B-B14F-4D97-AF65-F5344CB8AC3E}">
        <p14:creationId xmlns:p14="http://schemas.microsoft.com/office/powerpoint/2010/main" val="213190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B3C56-7CC7-49EE-BEB4-9004D238D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Diagnostic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3F4E-4B12-4E0B-BEFE-11D2385B6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diagnosis is </a:t>
            </a:r>
            <a:r>
              <a:rPr lang="en-GB" b="1" dirty="0"/>
              <a:t>clinical</a:t>
            </a:r>
            <a:r>
              <a:rPr lang="en-GB" dirty="0"/>
              <a:t>, particularly in a </a:t>
            </a:r>
            <a:r>
              <a:rPr lang="en-GB" b="1" dirty="0"/>
              <a:t>previously healthy </a:t>
            </a:r>
            <a:r>
              <a:rPr lang="en-GB" dirty="0"/>
              <a:t>infant presenting with a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first</a:t>
            </a:r>
            <a:r>
              <a:rPr lang="en-GB" dirty="0"/>
              <a:t> episode of wheeze</a:t>
            </a:r>
          </a:p>
          <a:p>
            <a:r>
              <a:rPr lang="en-GB" dirty="0">
                <a:solidFill>
                  <a:srgbClr val="00B050"/>
                </a:solidFill>
              </a:rPr>
              <a:t>Chest radiography </a:t>
            </a:r>
            <a:r>
              <a:rPr lang="en-GB" dirty="0"/>
              <a:t>is </a:t>
            </a:r>
            <a:r>
              <a:rPr lang="en-GB" b="1" dirty="0">
                <a:solidFill>
                  <a:srgbClr val="FF0000"/>
                </a:solidFill>
              </a:rPr>
              <a:t>not</a:t>
            </a:r>
            <a:r>
              <a:rPr lang="en-GB" dirty="0"/>
              <a:t> </a:t>
            </a:r>
            <a:r>
              <a:rPr lang="en-GB" b="1" dirty="0"/>
              <a:t>routinely</a:t>
            </a:r>
            <a:r>
              <a:rPr lang="en-GB" dirty="0"/>
              <a:t> indicated (may encourage unnecessary antibiotic use)</a:t>
            </a:r>
          </a:p>
          <a:p>
            <a:r>
              <a:rPr lang="en-GB" dirty="0"/>
              <a:t>Areas of </a:t>
            </a:r>
            <a:r>
              <a:rPr lang="en-GB" b="1" dirty="0"/>
              <a:t>atelectasis</a:t>
            </a:r>
            <a:r>
              <a:rPr lang="en-GB" dirty="0"/>
              <a:t> associated with bronchiolitis are often observed</a:t>
            </a:r>
          </a:p>
          <a:p>
            <a:r>
              <a:rPr lang="en-GB" dirty="0">
                <a:solidFill>
                  <a:srgbClr val="00B050"/>
                </a:solidFill>
              </a:rPr>
              <a:t>Laboratory testing </a:t>
            </a:r>
            <a:r>
              <a:rPr lang="en-GB" dirty="0"/>
              <a:t>is also </a:t>
            </a:r>
            <a:r>
              <a:rPr lang="en-GB" b="1" dirty="0">
                <a:solidFill>
                  <a:srgbClr val="FF0000"/>
                </a:solidFill>
              </a:rPr>
              <a:t>not</a:t>
            </a:r>
            <a:r>
              <a:rPr lang="en-GB" dirty="0"/>
              <a:t> </a:t>
            </a:r>
            <a:r>
              <a:rPr lang="en-GB" b="1" dirty="0"/>
              <a:t>routinely</a:t>
            </a:r>
            <a:r>
              <a:rPr lang="en-GB" dirty="0"/>
              <a:t> indicated</a:t>
            </a:r>
          </a:p>
          <a:p>
            <a:r>
              <a:rPr lang="en-GB" dirty="0">
                <a:solidFill>
                  <a:srgbClr val="00B050"/>
                </a:solidFill>
              </a:rPr>
              <a:t>Viral testing </a:t>
            </a:r>
            <a:r>
              <a:rPr lang="en-GB" dirty="0"/>
              <a:t>is also </a:t>
            </a:r>
            <a:r>
              <a:rPr lang="en-GB" dirty="0">
                <a:solidFill>
                  <a:srgbClr val="FF0000"/>
                </a:solidFill>
              </a:rPr>
              <a:t>not</a:t>
            </a:r>
            <a:r>
              <a:rPr lang="en-GB" dirty="0"/>
              <a:t> </a:t>
            </a:r>
            <a:r>
              <a:rPr lang="en-GB" b="1" dirty="0"/>
              <a:t>routinely</a:t>
            </a:r>
            <a:r>
              <a:rPr lang="en-GB" dirty="0"/>
              <a:t> indicated</a:t>
            </a:r>
          </a:p>
          <a:p>
            <a:r>
              <a:rPr lang="en-GB" dirty="0"/>
              <a:t>Concurrent serious bacterial infection (sepsis, pneumonia, meningitis) is unlikely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995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FA6A-3E1B-4081-9B76-F51D5077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Diagnostic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184BC-604A-49C6-9AB3-10E054A8D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confirmation of viral bronchiolitis may obviate the need for a sepsis evaluation in the young febrile infant. </a:t>
            </a:r>
          </a:p>
          <a:p>
            <a:r>
              <a:rPr lang="en-GB" dirty="0"/>
              <a:t>Otitis media may complicate bronchiolitis.</a:t>
            </a:r>
          </a:p>
          <a:p>
            <a:r>
              <a:rPr lang="en-GB" dirty="0"/>
              <a:t>Children with </a:t>
            </a:r>
            <a:r>
              <a:rPr lang="en-GB" b="1" dirty="0"/>
              <a:t>recurrent or refractory </a:t>
            </a:r>
            <a:r>
              <a:rPr lang="en-GB" dirty="0"/>
              <a:t>episodes of </a:t>
            </a:r>
            <a:r>
              <a:rPr lang="en-GB" b="1" dirty="0"/>
              <a:t>wheezing</a:t>
            </a:r>
            <a:r>
              <a:rPr lang="en-GB" dirty="0"/>
              <a:t> in infancy, particularly if associated with failure to thrive, may </a:t>
            </a:r>
            <a:r>
              <a:rPr lang="en-GB" b="1" dirty="0"/>
              <a:t>require evaluation </a:t>
            </a:r>
            <a:r>
              <a:rPr lang="en-GB" dirty="0"/>
              <a:t>for chronic disorders such </a:t>
            </a:r>
            <a:r>
              <a:rPr lang="en-GB" b="1" dirty="0"/>
              <a:t>as cystic fibrosis or immunodeficiency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50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69A8-5860-4142-8912-DD4524216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A4D00"/>
                </a:solidFill>
                <a:latin typeface="Avenir-Black"/>
              </a:rPr>
              <a:t>Treatment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87A98-60BD-4579-9509-ADC38EDC3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Supportive</a:t>
            </a:r>
          </a:p>
          <a:p>
            <a:r>
              <a:rPr lang="en-GB" dirty="0"/>
              <a:t>Respiratory </a:t>
            </a:r>
            <a:r>
              <a:rPr lang="en-GB" b="1" dirty="0"/>
              <a:t>distress</a:t>
            </a:r>
            <a:r>
              <a:rPr lang="en-GB" dirty="0"/>
              <a:t> (hypoxia, inability to feed, apnea, extreme </a:t>
            </a:r>
            <a:r>
              <a:rPr lang="en-GB" dirty="0" err="1"/>
              <a:t>tachypnea</a:t>
            </a:r>
            <a:r>
              <a:rPr lang="en-GB" dirty="0"/>
              <a:t>)  or having </a:t>
            </a:r>
            <a:r>
              <a:rPr lang="en-GB" b="1" dirty="0"/>
              <a:t>Risk Factors </a:t>
            </a:r>
            <a:r>
              <a:rPr lang="en-GB" dirty="0"/>
              <a:t>should be </a:t>
            </a:r>
            <a:r>
              <a:rPr lang="en-GB" b="1" dirty="0"/>
              <a:t>hospitalized</a:t>
            </a:r>
          </a:p>
          <a:p>
            <a:r>
              <a:rPr lang="en-GB" dirty="0"/>
              <a:t>Hypoxemic children should receive supplemental oxygen </a:t>
            </a:r>
            <a:r>
              <a:rPr lang="en-GB" b="1" dirty="0">
                <a:solidFill>
                  <a:srgbClr val="0070C0"/>
                </a:solidFill>
              </a:rPr>
              <a:t>&gt;90%</a:t>
            </a:r>
          </a:p>
          <a:p>
            <a:r>
              <a:rPr lang="en-GB" dirty="0"/>
              <a:t>High-flow nasal cannula is a </a:t>
            </a:r>
            <a:r>
              <a:rPr lang="en-GB" dirty="0" err="1"/>
              <a:t>noninvasive</a:t>
            </a:r>
            <a:r>
              <a:rPr lang="en-GB" dirty="0"/>
              <a:t> mode of oxygen delivery capable of providing some positive end expiratory pressure</a:t>
            </a:r>
          </a:p>
          <a:p>
            <a:r>
              <a:rPr lang="en-GB" b="1" dirty="0">
                <a:solidFill>
                  <a:srgbClr val="0070C0"/>
                </a:solidFill>
              </a:rPr>
              <a:t>Hydration</a:t>
            </a:r>
          </a:p>
          <a:p>
            <a:r>
              <a:rPr lang="en-GB" dirty="0"/>
              <a:t>care should be taken to use </a:t>
            </a:r>
            <a:r>
              <a:rPr lang="en-GB" b="1" dirty="0"/>
              <a:t>isotonic</a:t>
            </a:r>
            <a:r>
              <a:rPr lang="en-GB" dirty="0"/>
              <a:t> fluids due to risk of hyponatremia</a:t>
            </a:r>
          </a:p>
        </p:txBody>
      </p:sp>
    </p:spTree>
    <p:extLst>
      <p:ext uri="{BB962C8B-B14F-4D97-AF65-F5344CB8AC3E}">
        <p14:creationId xmlns:p14="http://schemas.microsoft.com/office/powerpoint/2010/main" val="2262028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597A-7DF8-4D2F-BAD6-7416AC10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A4D00"/>
                </a:solidFill>
                <a:latin typeface="Avenir-Black"/>
              </a:rPr>
              <a:t>Treatment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039D-6F63-4929-B861-5B7DE1189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Frequent </a:t>
            </a:r>
            <a:r>
              <a:rPr lang="en-GB" b="1" dirty="0">
                <a:solidFill>
                  <a:srgbClr val="0070C0"/>
                </a:solidFill>
              </a:rPr>
              <a:t>suctioning</a:t>
            </a:r>
            <a:r>
              <a:rPr lang="en-GB" dirty="0"/>
              <a:t> of nasal and oral secretions often provides relief of distress and improves work of breathing and ability to feed, </a:t>
            </a:r>
          </a:p>
          <a:p>
            <a:r>
              <a:rPr lang="en-GB" b="1" dirty="0">
                <a:solidFill>
                  <a:srgbClr val="0070C0"/>
                </a:solidFill>
              </a:rPr>
              <a:t>Suctioning</a:t>
            </a:r>
            <a:r>
              <a:rPr lang="en-GB" dirty="0"/>
              <a:t> should be </a:t>
            </a:r>
            <a:r>
              <a:rPr lang="en-GB" b="1" dirty="0">
                <a:solidFill>
                  <a:srgbClr val="FF0000"/>
                </a:solidFill>
              </a:rPr>
              <a:t>limited</a:t>
            </a:r>
            <a:r>
              <a:rPr lang="en-GB" dirty="0"/>
              <a:t> to the </a:t>
            </a:r>
            <a:r>
              <a:rPr lang="en-GB" dirty="0">
                <a:solidFill>
                  <a:srgbClr val="0070C0"/>
                </a:solidFill>
              </a:rPr>
              <a:t>nares or oropharynx </a:t>
            </a:r>
            <a:r>
              <a:rPr lang="en-GB" dirty="0"/>
              <a:t>because deep tracheal suctioning does not provide additional benefit.</a:t>
            </a:r>
          </a:p>
          <a:p>
            <a:r>
              <a:rPr lang="en-GB" b="1" dirty="0"/>
              <a:t>Chest physiotherapy </a:t>
            </a:r>
            <a:r>
              <a:rPr lang="en-GB" dirty="0"/>
              <a:t>provides </a:t>
            </a:r>
            <a:r>
              <a:rPr lang="en-GB" b="1" dirty="0"/>
              <a:t>no</a:t>
            </a:r>
            <a:r>
              <a:rPr lang="en-GB" dirty="0"/>
              <a:t> benefit to children with bronchiolitis</a:t>
            </a:r>
          </a:p>
          <a:p>
            <a:r>
              <a:rPr lang="en-GB" b="1" dirty="0"/>
              <a:t>Pharmacologic</a:t>
            </a:r>
            <a:r>
              <a:rPr lang="en-GB" dirty="0"/>
              <a:t> agents have largely proven </a:t>
            </a:r>
            <a:r>
              <a:rPr lang="en-GB" b="1" dirty="0"/>
              <a:t>ineffective (B agonist and ICS)</a:t>
            </a:r>
          </a:p>
          <a:p>
            <a:r>
              <a:rPr lang="en-GB" dirty="0"/>
              <a:t>There is debate over the use of </a:t>
            </a:r>
            <a:r>
              <a:rPr lang="en-GB" b="1" dirty="0"/>
              <a:t>hypertonic saline</a:t>
            </a:r>
            <a:r>
              <a:rPr lang="en-GB" dirty="0"/>
              <a:t>(most studies and meta-analyses </a:t>
            </a:r>
            <a:r>
              <a:rPr lang="en-GB" b="1" dirty="0"/>
              <a:t>fail</a:t>
            </a:r>
            <a:r>
              <a:rPr lang="en-GB" dirty="0"/>
              <a:t> to demonstrate any benefit)</a:t>
            </a:r>
          </a:p>
        </p:txBody>
      </p:sp>
    </p:spTree>
    <p:extLst>
      <p:ext uri="{BB962C8B-B14F-4D97-AF65-F5344CB8AC3E}">
        <p14:creationId xmlns:p14="http://schemas.microsoft.com/office/powerpoint/2010/main" val="2654337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580C-FCA7-4CAA-AEB9-8794EBBE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A4D00"/>
                </a:solidFill>
                <a:latin typeface="Avenir-Black"/>
              </a:rPr>
              <a:t>Treatment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47158-62F9-445A-B50E-D7D95A7D2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Epinephrine</a:t>
            </a:r>
            <a:r>
              <a:rPr lang="en-GB" dirty="0"/>
              <a:t> has </a:t>
            </a:r>
            <a:r>
              <a:rPr lang="en-GB" b="1" dirty="0">
                <a:solidFill>
                  <a:srgbClr val="FF0000"/>
                </a:solidFill>
              </a:rPr>
              <a:t>not</a:t>
            </a:r>
            <a:r>
              <a:rPr lang="en-GB" dirty="0"/>
              <a:t> been found to improve length of stay or clinical outcomes among </a:t>
            </a:r>
            <a:r>
              <a:rPr lang="en-GB" b="1" dirty="0"/>
              <a:t>inpatients</a:t>
            </a:r>
            <a:r>
              <a:rPr lang="en-GB" dirty="0"/>
              <a:t> with bronchiolitis, some evidence to suggest that it may </a:t>
            </a:r>
            <a:r>
              <a:rPr lang="en-GB" b="1" dirty="0"/>
              <a:t>reduce risk of hospitalization </a:t>
            </a:r>
            <a:r>
              <a:rPr lang="en-GB" dirty="0"/>
              <a:t>when used in the </a:t>
            </a:r>
            <a:r>
              <a:rPr lang="en-GB" b="1" dirty="0"/>
              <a:t>outpatient</a:t>
            </a:r>
            <a:r>
              <a:rPr lang="en-GB" dirty="0"/>
              <a:t> setting.</a:t>
            </a:r>
          </a:p>
          <a:p>
            <a:r>
              <a:rPr lang="en-GB" b="1" dirty="0"/>
              <a:t>Ribavirin not </a:t>
            </a:r>
            <a:r>
              <a:rPr lang="en-GB" dirty="0"/>
              <a:t>currently recommended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33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1BA8-AF18-46AA-98B7-AF6BCCF3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A6FF"/>
                </a:solidFill>
                <a:latin typeface="Avenir-Black"/>
              </a:rPr>
              <a:t>PROGNOSIS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37436-A3FC-44A8-9E13-9AFCC4002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at highest risk for further respiratory compromise in the first 72 hours after onset of cough and dyspnea. </a:t>
            </a:r>
          </a:p>
          <a:p>
            <a:r>
              <a:rPr lang="en-GB" dirty="0"/>
              <a:t>case fatality rate is &lt;1%</a:t>
            </a:r>
          </a:p>
          <a:p>
            <a:r>
              <a:rPr lang="en-GB" dirty="0"/>
              <a:t>Median duration of symptoms is approximately 14 days</a:t>
            </a:r>
          </a:p>
          <a:p>
            <a:r>
              <a:rPr lang="en-GB" dirty="0"/>
              <a:t>10% may be symptomatic for 3 </a:t>
            </a:r>
            <a:r>
              <a:rPr lang="en-GB" dirty="0" err="1"/>
              <a:t>wk</a:t>
            </a:r>
            <a:endParaRPr lang="en-GB" dirty="0"/>
          </a:p>
          <a:p>
            <a:r>
              <a:rPr lang="en-GB" dirty="0">
                <a:latin typeface="MinionPro-Regular"/>
              </a:rPr>
              <a:t>a possible risk factor for the development of asthma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239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2164-BF65-4F9B-9416-B21C14D7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A6FF"/>
                </a:solidFill>
                <a:latin typeface="Avenir-Black"/>
              </a:rPr>
              <a:t>PREVENTION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5DBD2-118A-4780-B339-30FA468FA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Hand hygiene </a:t>
            </a:r>
            <a:r>
              <a:rPr lang="en-GB" dirty="0"/>
              <a:t>is the </a:t>
            </a:r>
            <a:r>
              <a:rPr lang="en-GB" b="1" dirty="0"/>
              <a:t>best</a:t>
            </a:r>
            <a:r>
              <a:rPr lang="en-GB" dirty="0"/>
              <a:t> measure to prevent transmission</a:t>
            </a:r>
          </a:p>
          <a:p>
            <a:r>
              <a:rPr lang="en-GB" dirty="0"/>
              <a:t>For high-risk populations, </a:t>
            </a:r>
            <a:r>
              <a:rPr lang="en-GB" b="1" dirty="0">
                <a:solidFill>
                  <a:srgbClr val="0070C0"/>
                </a:solidFill>
              </a:rPr>
              <a:t>palivizumab</a:t>
            </a:r>
            <a:r>
              <a:rPr lang="en-GB" dirty="0"/>
              <a:t>, an intramuscular monoclonal antibody to the </a:t>
            </a:r>
            <a:r>
              <a:rPr lang="en-GB" b="1" dirty="0"/>
              <a:t>RSV</a:t>
            </a:r>
            <a:r>
              <a:rPr lang="en-GB" dirty="0"/>
              <a:t> F protein, may be given as a prophylactic agent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Reduce</a:t>
            </a:r>
            <a:r>
              <a:rPr lang="en-GB" dirty="0"/>
              <a:t> risk of hospitalization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latin typeface="MinionPro-Regular"/>
              </a:rPr>
              <a:t>It has </a:t>
            </a:r>
            <a:r>
              <a:rPr lang="en-GB" b="1" dirty="0">
                <a:latin typeface="MinionPro-Regular"/>
              </a:rPr>
              <a:t>not</a:t>
            </a:r>
            <a:r>
              <a:rPr lang="en-GB" dirty="0">
                <a:latin typeface="MinionPro-Regular"/>
              </a:rPr>
              <a:t> been shown to decrease </a:t>
            </a:r>
            <a:r>
              <a:rPr lang="en-GB" b="1" dirty="0">
                <a:latin typeface="MinionPro-Regular"/>
              </a:rPr>
              <a:t>mortality</a:t>
            </a:r>
            <a:r>
              <a:rPr lang="en-GB" dirty="0">
                <a:latin typeface="MinionPro-Regular"/>
              </a:rPr>
              <a:t> and does not protect against bronchiolitis caused by </a:t>
            </a:r>
            <a:r>
              <a:rPr lang="en-GB" b="1" dirty="0">
                <a:latin typeface="MinionPro-Regular"/>
              </a:rPr>
              <a:t>other viruses </a:t>
            </a:r>
            <a:r>
              <a:rPr lang="en-GB" dirty="0">
                <a:latin typeface="MinionPro-Regular"/>
              </a:rPr>
              <a:t>and is also quite costly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/>
              <a:t>&lt;29-wk completed gestation or those with significant heart disease or chronic lung disease of prematurity + neuromuscular disease and immunocompromised states</a:t>
            </a:r>
          </a:p>
        </p:txBody>
      </p:sp>
    </p:spTree>
    <p:extLst>
      <p:ext uri="{BB962C8B-B14F-4D97-AF65-F5344CB8AC3E}">
        <p14:creationId xmlns:p14="http://schemas.microsoft.com/office/powerpoint/2010/main" val="405125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8A62-765F-4F14-A593-1259A619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46F2B-DBC9-4E9E-9094-04802E4D8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ross-Canada Paediatric Respiratory Residency Rounds">
            <a:extLst>
              <a:ext uri="{FF2B5EF4-FFF2-40B4-BE49-F238E27FC236}">
                <a16:creationId xmlns:a16="http://schemas.microsoft.com/office/drawing/2014/main" id="{826EFF79-5C33-4F8F-B510-6D7D7DBB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1" y="1218672"/>
            <a:ext cx="4807744" cy="48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ck Arc 5">
            <a:extLst>
              <a:ext uri="{FF2B5EF4-FFF2-40B4-BE49-F238E27FC236}">
                <a16:creationId xmlns:a16="http://schemas.microsoft.com/office/drawing/2014/main" id="{F9B05324-5781-4110-BD23-15727E7E0751}"/>
              </a:ext>
            </a:extLst>
          </p:cNvPr>
          <p:cNvSpPr/>
          <p:nvPr/>
        </p:nvSpPr>
        <p:spPr>
          <a:xfrm rot="20769144">
            <a:off x="3316067" y="5097890"/>
            <a:ext cx="1807369" cy="29289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568C9-30C1-4D70-9971-F2AC084FF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96721">
            <a:off x="5964439" y="5084733"/>
            <a:ext cx="1774090" cy="499915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E00B91A-FD87-42EE-859F-6B5DF90B7407}"/>
              </a:ext>
            </a:extLst>
          </p:cNvPr>
          <p:cNvSpPr/>
          <p:nvPr/>
        </p:nvSpPr>
        <p:spPr>
          <a:xfrm rot="1103871">
            <a:off x="3736614" y="1918096"/>
            <a:ext cx="1859756" cy="302180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9E5E7E-06BD-475A-99F5-4DBF6583F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23650">
            <a:off x="5295732" y="2212203"/>
            <a:ext cx="1859441" cy="3200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8169-3DB3-4D72-9EB0-D2663799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93807-771A-4E0A-A453-4B9A7DBE2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Bronchiolitis - Symptoms and causes - Mayo Clinic">
            <a:extLst>
              <a:ext uri="{FF2B5EF4-FFF2-40B4-BE49-F238E27FC236}">
                <a16:creationId xmlns:a16="http://schemas.microsoft.com/office/drawing/2014/main" id="{CE90A850-11D4-4443-B2E8-779BDB20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19" y="1027906"/>
            <a:ext cx="7250906" cy="52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15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5A72B-2A00-479F-A019-DC5494D9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BF5D-287A-437A-802C-AB9E2A77A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Respiratory Syncytial Virus Infection and Bronchiolitis | American ...">
            <a:extLst>
              <a:ext uri="{FF2B5EF4-FFF2-40B4-BE49-F238E27FC236}">
                <a16:creationId xmlns:a16="http://schemas.microsoft.com/office/drawing/2014/main" id="{C1B85C68-3AFC-445C-8648-997CE8FAD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1" y="365125"/>
            <a:ext cx="5713412" cy="61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A0F041-8BFB-420B-BA07-6A6A95873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46441">
            <a:off x="3469803" y="4057582"/>
            <a:ext cx="1774090" cy="4999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6711B-3293-4C20-996D-87DD2B5E8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77380">
            <a:off x="6067500" y="3865540"/>
            <a:ext cx="1847248" cy="883997"/>
          </a:xfrm>
          <a:prstGeom prst="rect">
            <a:avLst/>
          </a:prstGeom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6A3F89D-7399-4AB3-9886-1319320F51DB}"/>
              </a:ext>
            </a:extLst>
          </p:cNvPr>
          <p:cNvSpPr/>
          <p:nvPr/>
        </p:nvSpPr>
        <p:spPr>
          <a:xfrm rot="690215">
            <a:off x="4213278" y="995509"/>
            <a:ext cx="1340029" cy="1390357"/>
          </a:xfrm>
          <a:prstGeom prst="triangl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A860-6386-47A9-8EA7-40E67BF1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ED73F9-B0DD-49DC-8307-948B560D7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5700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4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B5915-AFF3-4FEA-AAEA-2D9A3A0E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FC640-D3D2-461B-9DBF-343AA5007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MinionPro-Regular"/>
              </a:rPr>
              <a:t>diagnostic term&gt; </a:t>
            </a:r>
            <a:r>
              <a:rPr lang="en-GB" b="1" dirty="0">
                <a:latin typeface="MinionPro-Regular"/>
              </a:rPr>
              <a:t>viral</a:t>
            </a:r>
            <a:r>
              <a:rPr lang="en-GB" dirty="0">
                <a:latin typeface="MinionPro-Regular"/>
              </a:rPr>
              <a:t> </a:t>
            </a:r>
            <a:r>
              <a:rPr lang="en-GB" b="1" dirty="0">
                <a:latin typeface="MinionPro-Regular"/>
              </a:rPr>
              <a:t>lower</a:t>
            </a:r>
            <a:r>
              <a:rPr lang="en-GB" dirty="0">
                <a:latin typeface="MinionPro-Regular"/>
              </a:rPr>
              <a:t> respiratory tract infections in </a:t>
            </a:r>
            <a:r>
              <a:rPr lang="en-GB" b="1" dirty="0">
                <a:latin typeface="MinionPro-Regular"/>
              </a:rPr>
              <a:t>infants</a:t>
            </a:r>
            <a:r>
              <a:rPr lang="en-GB" dirty="0">
                <a:latin typeface="MinionPro-Regular"/>
              </a:rPr>
              <a:t> and very young children.</a:t>
            </a:r>
          </a:p>
          <a:p>
            <a:r>
              <a:rPr lang="en-GB" dirty="0"/>
              <a:t>Tachypnea, wheezing, crackles, and rhonchi </a:t>
            </a:r>
          </a:p>
          <a:p>
            <a:r>
              <a:rPr lang="en-GB" dirty="0"/>
              <a:t>No diagnostic criteria</a:t>
            </a:r>
          </a:p>
        </p:txBody>
      </p:sp>
    </p:spTree>
    <p:extLst>
      <p:ext uri="{BB962C8B-B14F-4D97-AF65-F5344CB8AC3E}">
        <p14:creationId xmlns:p14="http://schemas.microsoft.com/office/powerpoint/2010/main" val="240150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1C36-1E62-4138-AEBD-438B3C8B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2" descr="Bronchiolitis | Armando Hasudungan">
            <a:extLst>
              <a:ext uri="{FF2B5EF4-FFF2-40B4-BE49-F238E27FC236}">
                <a16:creationId xmlns:a16="http://schemas.microsoft.com/office/drawing/2014/main" id="{6BA2CDD2-3ED3-41FB-8DE4-95CCDC80AA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Bronchiolitis | Armando Hasudungan">
            <a:extLst>
              <a:ext uri="{FF2B5EF4-FFF2-40B4-BE49-F238E27FC236}">
                <a16:creationId xmlns:a16="http://schemas.microsoft.com/office/drawing/2014/main" id="{A72C8A17-4DA8-4ACC-9FB1-FFB6218E8C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69880"/>
            <a:ext cx="6858000" cy="52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9DFBE5-4230-4EE5-996F-299BDA3E6825}"/>
              </a:ext>
            </a:extLst>
          </p:cNvPr>
          <p:cNvSpPr/>
          <p:nvPr/>
        </p:nvSpPr>
        <p:spPr>
          <a:xfrm>
            <a:off x="838200" y="4445793"/>
            <a:ext cx="32599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MinionPro-Regular"/>
              </a:rPr>
              <a:t>The </a:t>
            </a:r>
            <a:r>
              <a:rPr lang="en-GB" b="1" dirty="0">
                <a:latin typeface="MinionPro-Regular"/>
              </a:rPr>
              <a:t>pathophysiology</a:t>
            </a:r>
            <a:r>
              <a:rPr lang="en-GB" dirty="0">
                <a:latin typeface="MinionPro-Regular"/>
              </a:rPr>
              <a:t> of acute bronchiolitis is characterized by</a:t>
            </a:r>
          </a:p>
          <a:p>
            <a:r>
              <a:rPr lang="en-GB" b="1" dirty="0">
                <a:solidFill>
                  <a:srgbClr val="0070C0"/>
                </a:solidFill>
                <a:latin typeface="MinionPro-Regular"/>
              </a:rPr>
              <a:t>bronchiolar</a:t>
            </a:r>
            <a:r>
              <a:rPr lang="en-GB" dirty="0">
                <a:latin typeface="MinionPro-Regular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MinionPro-Regular"/>
              </a:rPr>
              <a:t>obstruction</a:t>
            </a:r>
            <a:r>
              <a:rPr lang="en-GB" dirty="0">
                <a:latin typeface="MinionPro-Regular"/>
              </a:rPr>
              <a:t> with </a:t>
            </a:r>
            <a:r>
              <a:rPr lang="en-GB" b="1" dirty="0" err="1">
                <a:solidFill>
                  <a:srgbClr val="92D050"/>
                </a:solidFill>
                <a:latin typeface="MinionPro-Regular"/>
              </a:rPr>
              <a:t>edema</a:t>
            </a:r>
            <a:r>
              <a:rPr lang="en-GB" b="1" dirty="0">
                <a:latin typeface="MinionPro-Regular"/>
              </a:rPr>
              <a:t>, </a:t>
            </a:r>
            <a:r>
              <a:rPr lang="en-GB" b="1" dirty="0">
                <a:solidFill>
                  <a:srgbClr val="92D050"/>
                </a:solidFill>
                <a:latin typeface="MinionPro-Regular"/>
              </a:rPr>
              <a:t>mucus</a:t>
            </a:r>
            <a:r>
              <a:rPr lang="en-GB" b="1" dirty="0">
                <a:latin typeface="MinionPro-Regular"/>
              </a:rPr>
              <a:t>, and </a:t>
            </a:r>
            <a:r>
              <a:rPr lang="en-GB" b="1" dirty="0">
                <a:solidFill>
                  <a:srgbClr val="92D050"/>
                </a:solidFill>
                <a:latin typeface="MinionPro-Regular"/>
              </a:rPr>
              <a:t>cellular</a:t>
            </a:r>
            <a:r>
              <a:rPr lang="en-GB" b="1" dirty="0">
                <a:latin typeface="MinionPro-Regular"/>
              </a:rPr>
              <a:t> </a:t>
            </a:r>
            <a:r>
              <a:rPr lang="en-GB" b="1" dirty="0">
                <a:solidFill>
                  <a:srgbClr val="92D050"/>
                </a:solidFill>
                <a:latin typeface="MinionPro-Regular"/>
              </a:rPr>
              <a:t>debris</a:t>
            </a:r>
            <a:endParaRPr lang="en-GB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8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3E23A-8C02-4FB5-B95D-1EA9D57F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82156-EA28-4847-8B00-6A6660ED9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Resistance in the small air passages is increased during </a:t>
            </a:r>
            <a:r>
              <a:rPr lang="en-GB" b="1" dirty="0"/>
              <a:t>both</a:t>
            </a:r>
          </a:p>
          <a:p>
            <a:r>
              <a:rPr lang="en-GB" dirty="0"/>
              <a:t>inspiration and exhalation</a:t>
            </a:r>
          </a:p>
          <a:p>
            <a:r>
              <a:rPr lang="en-GB" dirty="0"/>
              <a:t>the radius of an airway is </a:t>
            </a:r>
            <a:r>
              <a:rPr lang="en-GB" b="1" dirty="0"/>
              <a:t>smaller</a:t>
            </a:r>
            <a:r>
              <a:rPr lang="en-GB" dirty="0"/>
              <a:t> during </a:t>
            </a:r>
            <a:r>
              <a:rPr lang="en-GB" b="1" dirty="0"/>
              <a:t>expiration</a:t>
            </a:r>
          </a:p>
          <a:p>
            <a:r>
              <a:rPr lang="en-GB" dirty="0">
                <a:latin typeface="MinionPro-Regular"/>
              </a:rPr>
              <a:t>leads to </a:t>
            </a:r>
            <a:r>
              <a:rPr lang="en-GB" b="1" dirty="0">
                <a:latin typeface="MinionPro-Regular"/>
              </a:rPr>
              <a:t>expiratory</a:t>
            </a:r>
            <a:r>
              <a:rPr lang="en-GB" dirty="0">
                <a:latin typeface="MinionPro-Regular"/>
              </a:rPr>
              <a:t> wheezing, air trapping, and lung hyperinflation</a:t>
            </a:r>
          </a:p>
          <a:p>
            <a:r>
              <a:rPr lang="en-GB" dirty="0">
                <a:latin typeface="MinionPro-Regular"/>
              </a:rPr>
              <a:t>If obstruction becomes </a:t>
            </a:r>
            <a:r>
              <a:rPr lang="en-GB" b="1" dirty="0">
                <a:latin typeface="MinionPro-Regular"/>
              </a:rPr>
              <a:t>complete</a:t>
            </a:r>
            <a:r>
              <a:rPr lang="en-GB" dirty="0">
                <a:latin typeface="MinionPro-Regular"/>
              </a:rPr>
              <a:t>, trapped distal air will be resorbed and the child will develop </a:t>
            </a:r>
            <a:r>
              <a:rPr lang="en-GB" b="1" dirty="0">
                <a:latin typeface="MinionPro-Regular"/>
              </a:rPr>
              <a:t>atelectasis &amp; hypercapnia (</a:t>
            </a:r>
            <a:r>
              <a:rPr lang="en-GB" b="1" dirty="0">
                <a:solidFill>
                  <a:srgbClr val="0070C0"/>
                </a:solidFill>
                <a:latin typeface="MinionPro-Regular"/>
              </a:rPr>
              <a:t>sever Type</a:t>
            </a:r>
            <a:r>
              <a:rPr lang="en-GB" b="1" dirty="0">
                <a:latin typeface="MinionPro-Regular"/>
              </a:rPr>
              <a:t>)</a:t>
            </a:r>
          </a:p>
          <a:p>
            <a:endParaRPr lang="en-GB" b="1" dirty="0"/>
          </a:p>
          <a:p>
            <a:r>
              <a:rPr lang="en-GB" b="1" dirty="0"/>
              <a:t>Hypoxemia</a:t>
            </a:r>
            <a:r>
              <a:rPr lang="en-GB" dirty="0"/>
              <a:t> is a consequence of ventilation-perfusion </a:t>
            </a:r>
            <a:r>
              <a:rPr lang="en-GB" b="1" dirty="0"/>
              <a:t>mismatch</a:t>
            </a:r>
            <a:r>
              <a:rPr lang="en-GB" dirty="0"/>
              <a:t>.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CCDEB-0467-4183-97AB-F058B57E77B5}"/>
              </a:ext>
            </a:extLst>
          </p:cNvPr>
          <p:cNvSpPr/>
          <p:nvPr/>
        </p:nvSpPr>
        <p:spPr>
          <a:xfrm>
            <a:off x="8148833" y="4538960"/>
            <a:ext cx="3380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coinfection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3689DF-B154-42D4-A6C4-7410DFBF340D}"/>
              </a:ext>
            </a:extLst>
          </p:cNvPr>
          <p:cNvSpPr/>
          <p:nvPr/>
        </p:nvSpPr>
        <p:spPr>
          <a:xfrm>
            <a:off x="5036418" y="4538960"/>
            <a:ext cx="2847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RSV&gt;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50%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763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4BD1-58EF-4406-92B6-AD062ECE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D90C7-C04C-4459-AA17-8D1064E0B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EF572D-79B4-499D-A6E7-D43D720C0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93" y="957527"/>
            <a:ext cx="10034587" cy="484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5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5405-FA0C-48C3-8D76-77A5C4193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296A2-A7B1-4F47-BD3A-8D70D47AE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Bronchiolitis in infants and wheeze in preschool children ...">
            <a:extLst>
              <a:ext uri="{FF2B5EF4-FFF2-40B4-BE49-F238E27FC236}">
                <a16:creationId xmlns:a16="http://schemas.microsoft.com/office/drawing/2014/main" id="{9E114F88-11B4-4EDE-AF03-BA617D85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31" y="864883"/>
            <a:ext cx="8132763" cy="512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05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157D-6E33-43D9-AC88-05603057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29109-EF9B-40B5-B850-809E369A9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viral bronchiolitis is </a:t>
            </a:r>
            <a:r>
              <a:rPr lang="en-GB" b="1" dirty="0"/>
              <a:t>rarely</a:t>
            </a:r>
            <a:r>
              <a:rPr lang="en-GB" dirty="0"/>
              <a:t> followed by </a:t>
            </a:r>
            <a:r>
              <a:rPr lang="en-GB" b="1" dirty="0"/>
              <a:t>bacterial</a:t>
            </a:r>
            <a:r>
              <a:rPr lang="en-GB" dirty="0"/>
              <a:t> superinfection.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04B53-B2A3-4A84-B7C4-D7615EE7E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6938"/>
            <a:ext cx="11844337" cy="50471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A41ABF-8F63-4CEC-979F-FE0BC2B46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80" y="3429000"/>
            <a:ext cx="1385095" cy="1082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A75B62-970C-4B30-93DE-058FE47CC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0946" y="0"/>
            <a:ext cx="2191147" cy="1976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0D5D12-19F5-4DB8-8848-57EDB61E4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3533" y="3589547"/>
            <a:ext cx="4119298" cy="1519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E416F6-46F0-488C-B96F-4FD15BC6E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1080" y="3388590"/>
            <a:ext cx="1808691" cy="1921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465832-1916-47C6-B3D0-3748AC03C0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588" y="135731"/>
            <a:ext cx="3681412" cy="1976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2A4EA5-4388-404D-8CA5-D6A774C4DF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8167" y="3589547"/>
            <a:ext cx="2533122" cy="14116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6147FA-1658-44F5-94DD-EF792ECEB9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8820" y="5109369"/>
            <a:ext cx="4117179" cy="174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2A734-3AF1-402D-A78A-0E0EAFC9F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DDA9B8-CBE0-401E-9C96-56EB921AE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813" y="365125"/>
            <a:ext cx="9636918" cy="60761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9AD964-FB70-4FDA-AE71-E0FA74DFDD16}"/>
              </a:ext>
            </a:extLst>
          </p:cNvPr>
          <p:cNvSpPr/>
          <p:nvPr/>
        </p:nvSpPr>
        <p:spPr>
          <a:xfrm>
            <a:off x="2352747" y="2893219"/>
            <a:ext cx="6612660" cy="1754326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MinionPro-Regular"/>
              </a:rPr>
              <a:t>Not</a:t>
            </a:r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MinionPro-Regular"/>
              </a:rPr>
              <a:t> been breastfed</a:t>
            </a:r>
          </a:p>
          <a:p>
            <a:pPr algn="ctr"/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MinionPro-Regular"/>
              </a:rPr>
              <a:t>Male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8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710</Words>
  <Application>Microsoft Office PowerPoint</Application>
  <PresentationFormat>Widescreen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Avenir-Black</vt:lpstr>
      <vt:lpstr>Calibri</vt:lpstr>
      <vt:lpstr>Calibri Light</vt:lpstr>
      <vt:lpstr>MinionPro-Regular</vt:lpstr>
      <vt:lpstr>Wingdings</vt:lpstr>
      <vt:lpstr>Office Theme</vt:lpstr>
      <vt:lpstr>Bronchiolitis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physical examination</vt:lpstr>
      <vt:lpstr>Diagnostic Evaluation</vt:lpstr>
      <vt:lpstr>Diagnostic Evaluation</vt:lpstr>
      <vt:lpstr>Treatment</vt:lpstr>
      <vt:lpstr>Treatment</vt:lpstr>
      <vt:lpstr>Treatment</vt:lpstr>
      <vt:lpstr>PROGNOSIS</vt:lpstr>
      <vt:lpstr>PREVENTION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Ashkan Moslehi</dc:creator>
  <cp:lastModifiedBy>Mohammad Ashkan Moslehi</cp:lastModifiedBy>
  <cp:revision>41</cp:revision>
  <dcterms:created xsi:type="dcterms:W3CDTF">2020-05-07T07:36:13Z</dcterms:created>
  <dcterms:modified xsi:type="dcterms:W3CDTF">2020-05-08T15:02:20Z</dcterms:modified>
</cp:coreProperties>
</file>