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5" r:id="rId9"/>
    <p:sldId id="280" r:id="rId10"/>
    <p:sldId id="269" r:id="rId11"/>
    <p:sldId id="261" r:id="rId12"/>
    <p:sldId id="266" r:id="rId13"/>
    <p:sldId id="285" r:id="rId14"/>
    <p:sldId id="267" r:id="rId15"/>
    <p:sldId id="268" r:id="rId16"/>
    <p:sldId id="271" r:id="rId17"/>
    <p:sldId id="272" r:id="rId18"/>
    <p:sldId id="270" r:id="rId19"/>
    <p:sldId id="273" r:id="rId20"/>
    <p:sldId id="279" r:id="rId21"/>
    <p:sldId id="263" r:id="rId22"/>
    <p:sldId id="278" r:id="rId23"/>
    <p:sldId id="277" r:id="rId24"/>
    <p:sldId id="275" r:id="rId25"/>
    <p:sldId id="274" r:id="rId26"/>
    <p:sldId id="286" r:id="rId27"/>
    <p:sldId id="283" r:id="rId28"/>
    <p:sldId id="287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CC"/>
    <a:srgbClr val="FF99FF"/>
    <a:srgbClr val="FF7C80"/>
    <a:srgbClr val="FF6600"/>
    <a:srgbClr val="5899D4"/>
    <a:srgbClr val="CCFF66"/>
    <a:srgbClr val="66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4F40-DF47-408E-9671-DB10571678F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8420-D310-4224-91B5-D3011F85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420-D310-4224-91B5-D3011F85FC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7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A1DF-2953-48C1-8087-791455B9F2C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FE29-396C-4957-86D3-14C156C5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254"/>
            <a:ext cx="9144000" cy="2387600"/>
          </a:xfrm>
          <a:solidFill>
            <a:srgbClr val="FF99FF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b="1" dirty="0" err="1" smtClean="0">
                <a:latin typeface="Arial Narrow" panose="020B0606020202030204" pitchFamily="34" charset="0"/>
              </a:rPr>
              <a:t>Preseptal</a:t>
            </a:r>
            <a:r>
              <a:rPr lang="en-US" sz="7200" b="1" dirty="0" smtClean="0">
                <a:latin typeface="Arial Narrow" panose="020B0606020202030204" pitchFamily="34" charset="0"/>
              </a:rPr>
              <a:t> &amp; orbital </a:t>
            </a:r>
            <a:br>
              <a:rPr lang="en-US" sz="7200" b="1" dirty="0" smtClean="0">
                <a:latin typeface="Arial Narrow" panose="020B0606020202030204" pitchFamily="34" charset="0"/>
              </a:rPr>
            </a:br>
            <a:r>
              <a:rPr lang="en-US" sz="7200" b="1" dirty="0" smtClean="0">
                <a:latin typeface="Arial Narrow" panose="020B0606020202030204" pitchFamily="34" charset="0"/>
              </a:rPr>
              <a:t>cellulitis</a:t>
            </a:r>
            <a:endParaRPr lang="en-US" sz="72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890" y="4350183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S.S.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Hamzavi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</a:t>
            </a:r>
            <a:r>
              <a:rPr lang="en-GB" sz="1800" b="1" dirty="0">
                <a:solidFill>
                  <a:prstClr val="black"/>
                </a:solidFill>
                <a:latin typeface="Corbel"/>
              </a:rPr>
              <a:t/>
            </a:r>
            <a:br>
              <a:rPr lang="en-GB" sz="1800" b="1" dirty="0">
                <a:solidFill>
                  <a:prstClr val="black"/>
                </a:solidFill>
                <a:latin typeface="Corbel"/>
              </a:rPr>
            </a:br>
            <a:r>
              <a:rPr lang="en-GB" sz="1800" b="1" dirty="0">
                <a:solidFill>
                  <a:prstClr val="black"/>
                </a:solidFill>
                <a:latin typeface="Corbel"/>
              </a:rPr>
              <a:t>  </a:t>
            </a:r>
            <a:r>
              <a:rPr lang="en-GB" dirty="0">
                <a:solidFill>
                  <a:prstClr val="black"/>
                </a:solidFill>
                <a:latin typeface="Corbel"/>
              </a:rPr>
              <a:t>Subspecialty in </a:t>
            </a:r>
            <a:r>
              <a:rPr lang="en-GB" dirty="0" err="1">
                <a:solidFill>
                  <a:prstClr val="black"/>
                </a:solidFill>
                <a:latin typeface="Corbel"/>
              </a:rPr>
              <a:t>pediatric</a:t>
            </a:r>
            <a:r>
              <a:rPr lang="en-GB" dirty="0">
                <a:solidFill>
                  <a:prstClr val="black"/>
                </a:solidFill>
                <a:latin typeface="Corbel"/>
              </a:rPr>
              <a:t>  infectious </a:t>
            </a:r>
            <a:r>
              <a:rPr lang="en-GB" dirty="0" smtClean="0">
                <a:solidFill>
                  <a:prstClr val="black"/>
                </a:solidFill>
                <a:latin typeface="Corbel"/>
              </a:rPr>
              <a:t>diseases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Shiraz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Medical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602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</a:rPr>
              <a:t>           ADENOVIRUS INFECTION</a:t>
            </a:r>
            <a:endParaRPr lang="en-US" sz="54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Copious discharge (may be sero</a:t>
            </a:r>
            <a:r>
              <a:rPr lang="en-US" dirty="0" smtClean="0"/>
              <a:t>us)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Swelling of the lids (minimal erythema)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Preauricular</a:t>
            </a:r>
            <a:r>
              <a:rPr lang="en-US" dirty="0" smtClean="0">
                <a:latin typeface="Arial Narrow" panose="020B0606020202030204" pitchFamily="34" charset="0"/>
              </a:rPr>
              <a:t> lymphadenop</a:t>
            </a:r>
            <a:r>
              <a:rPr lang="en-US" dirty="0" smtClean="0"/>
              <a:t>athy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Conjunctival hyperemia </a:t>
            </a:r>
            <a:r>
              <a:rPr lang="en-US" dirty="0" smtClean="0"/>
              <a:t>with </a:t>
            </a:r>
            <a:r>
              <a:rPr lang="en-US" dirty="0" smtClean="0">
                <a:latin typeface="Arial Narrow" panose="020B0606020202030204" pitchFamily="34" charset="0"/>
              </a:rPr>
              <a:t>or without </a:t>
            </a:r>
            <a:r>
              <a:rPr lang="en-US" dirty="0" err="1" smtClean="0">
                <a:latin typeface="Arial Narrow" panose="020B0606020202030204" pitchFamily="34" charset="0"/>
              </a:rPr>
              <a:t>chemosis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Subconjunctival</a:t>
            </a:r>
            <a:r>
              <a:rPr lang="en-US" dirty="0" smtClean="0">
                <a:latin typeface="Arial Narrow" panose="020B0606020202030204" pitchFamily="34" charset="0"/>
              </a:rPr>
              <a:t> hemorrhage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Photophobia (punctate keratopathy)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History of recent contact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MICROBIOLOGY PRESEPTAL CELLULITIS 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Post traumatic 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 </a:t>
            </a:r>
            <a:r>
              <a:rPr lang="en-US" dirty="0" err="1" smtClean="0">
                <a:latin typeface="Arial Narrow" panose="020B0606020202030204" pitchFamily="34" charset="0"/>
              </a:rPr>
              <a:t>s.aureus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s.pyogenes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anaerobes ( </a:t>
            </a:r>
            <a:r>
              <a:rPr lang="en-US" dirty="0" err="1" smtClean="0">
                <a:latin typeface="Arial Narrow" panose="020B0606020202030204" pitchFamily="34" charset="0"/>
              </a:rPr>
              <a:t>peptococus</a:t>
            </a:r>
            <a:r>
              <a:rPr lang="en-US" dirty="0" smtClean="0">
                <a:latin typeface="Arial Narrow" panose="020B0606020202030204" pitchFamily="34" charset="0"/>
              </a:rPr>
              <a:t> ,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</a:t>
            </a:r>
            <a:r>
              <a:rPr lang="en-US" dirty="0" err="1" smtClean="0">
                <a:latin typeface="Arial Narrow" panose="020B0606020202030204" pitchFamily="34" charset="0"/>
              </a:rPr>
              <a:t>peptostreptococcus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latin typeface="Arial Narrow" panose="020B0606020202030204" pitchFamily="34" charset="0"/>
              </a:rPr>
              <a:t>bacteroides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p.multocida</a:t>
            </a:r>
            <a:r>
              <a:rPr lang="en-US" dirty="0" smtClean="0">
                <a:latin typeface="Arial Narrow" panose="020B0606020202030204" pitchFamily="34" charset="0"/>
              </a:rPr>
              <a:t> ( after cat and dog bite 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Nontraumatic</a:t>
            </a: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strep . </a:t>
            </a:r>
            <a:r>
              <a:rPr lang="en-US" dirty="0" err="1" smtClean="0">
                <a:latin typeface="Arial Narrow" panose="020B0606020202030204" pitchFamily="34" charset="0"/>
              </a:rPr>
              <a:t>pneumoniae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</a:t>
            </a:r>
            <a:r>
              <a:rPr lang="en-US" dirty="0" err="1" smtClean="0">
                <a:latin typeface="Arial Narrow" panose="020B0606020202030204" pitchFamily="34" charset="0"/>
              </a:rPr>
              <a:t>H.influenza</a:t>
            </a:r>
            <a:r>
              <a:rPr lang="en-US" dirty="0" smtClean="0">
                <a:latin typeface="Arial Narrow" panose="020B0606020202030204" pitchFamily="34" charset="0"/>
              </a:rPr>
              <a:t> type b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adenovirus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  MICROBIOLOGY ORBITAL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Staphylococcus aureus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streptococci ( most common )</a:t>
            </a:r>
          </a:p>
          <a:p>
            <a:r>
              <a:rPr lang="en-US" i="1" dirty="0" err="1">
                <a:latin typeface="Arial Narrow" panose="020B0606020202030204" pitchFamily="34" charset="0"/>
              </a:rPr>
              <a:t>Haemophilus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influenzae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type b , </a:t>
            </a:r>
            <a:r>
              <a:rPr lang="en-US" dirty="0" err="1">
                <a:latin typeface="Arial Narrow" panose="020B0606020202030204" pitchFamily="34" charset="0"/>
              </a:rPr>
              <a:t>Nontypeable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H. </a:t>
            </a:r>
            <a:r>
              <a:rPr lang="en-US" i="1" dirty="0" err="1" smtClean="0">
                <a:latin typeface="Arial Narrow" panose="020B0606020202030204" pitchFamily="34" charset="0"/>
              </a:rPr>
              <a:t>influenzae</a:t>
            </a:r>
            <a:endParaRPr lang="en-US" i="1" dirty="0" smtClean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combination of aerobic and anaerobic </a:t>
            </a:r>
            <a:r>
              <a:rPr lang="en-US" dirty="0" smtClean="0">
                <a:latin typeface="Arial Narrow" panose="020B0606020202030204" pitchFamily="34" charset="0"/>
              </a:rPr>
              <a:t>bacteria</a:t>
            </a:r>
          </a:p>
          <a:p>
            <a:r>
              <a:rPr lang="en-US" dirty="0">
                <a:latin typeface="Arial Narrow" panose="020B0606020202030204" pitchFamily="34" charset="0"/>
              </a:rPr>
              <a:t>anaerobes 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dirty="0">
                <a:latin typeface="Arial Narrow" panose="020B0606020202030204" pitchFamily="34" charset="0"/>
              </a:rPr>
              <a:t>such as </a:t>
            </a:r>
            <a:r>
              <a:rPr lang="en-US" i="1" dirty="0" err="1">
                <a:latin typeface="Arial Narrow" panose="020B0606020202030204" pitchFamily="34" charset="0"/>
              </a:rPr>
              <a:t>Eikenella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corrodens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i="1" dirty="0" err="1">
                <a:latin typeface="Arial Narrow" panose="020B0606020202030204" pitchFamily="34" charset="0"/>
              </a:rPr>
              <a:t>Fusobacterium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i="1" dirty="0" err="1">
                <a:latin typeface="Arial Narrow" panose="020B0606020202030204" pitchFamily="34" charset="0"/>
              </a:rPr>
              <a:t>Peptostreptococcus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(rare )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gram-negative bacilli, such as </a:t>
            </a:r>
            <a:r>
              <a:rPr lang="en-US" i="1" dirty="0">
                <a:latin typeface="Arial Narrow" panose="020B0606020202030204" pitchFamily="34" charset="0"/>
              </a:rPr>
              <a:t>Pseudomonas </a:t>
            </a:r>
            <a:r>
              <a:rPr lang="en-US" i="1" dirty="0" smtClean="0">
                <a:latin typeface="Arial Narrow" panose="020B0606020202030204" pitchFamily="34" charset="0"/>
              </a:rPr>
              <a:t>aeruginosa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i="1" dirty="0" err="1" smtClean="0">
                <a:latin typeface="Arial Narrow" panose="020B0606020202030204" pitchFamily="34" charset="0"/>
              </a:rPr>
              <a:t>Klebsiella</a:t>
            </a:r>
            <a:r>
              <a:rPr lang="en-US" i="1" dirty="0" smtClean="0">
                <a:latin typeface="Arial Narrow" panose="020B0606020202030204" pitchFamily="34" charset="0"/>
              </a:rPr>
              <a:t> (rare)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fungi, especially </a:t>
            </a:r>
            <a:r>
              <a:rPr lang="en-US" i="1" dirty="0" err="1">
                <a:latin typeface="Arial Narrow" panose="020B0606020202030204" pitchFamily="34" charset="0"/>
              </a:rPr>
              <a:t>Mucorales</a:t>
            </a:r>
            <a:r>
              <a:rPr lang="en-US" dirty="0">
                <a:latin typeface="Arial Narrow" panose="020B0606020202030204" pitchFamily="34" charset="0"/>
              </a:rPr>
              <a:t> (which causes </a:t>
            </a:r>
            <a:r>
              <a:rPr lang="en-US" dirty="0" err="1">
                <a:latin typeface="Arial Narrow" panose="020B0606020202030204" pitchFamily="34" charset="0"/>
              </a:rPr>
              <a:t>mucormycosis</a:t>
            </a:r>
            <a:r>
              <a:rPr lang="en-US" dirty="0">
                <a:latin typeface="Arial Narrow" panose="020B0606020202030204" pitchFamily="34" charset="0"/>
              </a:rPr>
              <a:t>) and </a:t>
            </a:r>
            <a:r>
              <a:rPr lang="en-US" i="1" dirty="0">
                <a:latin typeface="Arial Narrow" panose="020B0606020202030204" pitchFamily="34" charset="0"/>
              </a:rPr>
              <a:t>Aspergillus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spp.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DIFFERENTIAL DIAGNOSIS (PRESEPTAL)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Local allergic reaction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Angioedema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hordeolum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err="1" smtClean="0">
                <a:latin typeface="Arial Narrow" panose="020B0606020202030204" pitchFamily="34" charset="0"/>
              </a:rPr>
              <a:t>Chalazion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           </a:t>
            </a:r>
            <a:r>
              <a:rPr lang="en-US" sz="4000" b="1" dirty="0" smtClean="0">
                <a:latin typeface="Arial Narrow" panose="020B0606020202030204" pitchFamily="34" charset="0"/>
              </a:rPr>
              <a:t>DIFFERENTIAL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DIAGNOSIS (ORBITAL)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Blunt trauma                                              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Wegener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Sarcoidosis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Leukemic infiltration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Lymphoma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Rhabdomyosarcoma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Retinoblastoma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Metastatic carcinoma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Histiocytosis</a:t>
            </a:r>
            <a:r>
              <a:rPr lang="en-US" dirty="0" smtClean="0">
                <a:latin typeface="Arial Narrow" panose="020B0606020202030204" pitchFamily="34" charset="0"/>
              </a:rPr>
              <a:t>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</a:rPr>
              <a:t>         </a:t>
            </a:r>
            <a:r>
              <a:rPr lang="en-US" sz="4000" b="1" dirty="0" smtClean="0">
                <a:latin typeface="Arial Narrow" panose="020B0606020202030204" pitchFamily="34" charset="0"/>
              </a:rPr>
              <a:t>DIAGNOSIS</a:t>
            </a:r>
            <a:r>
              <a:rPr lang="en-US" sz="5400" b="1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PRESEPTAL CELLULITIS</a:t>
            </a:r>
            <a:r>
              <a:rPr lang="en-US" sz="5400" b="1" dirty="0" smtClean="0">
                <a:latin typeface="Arial Narrow" panose="020B0606020202030204" pitchFamily="34" charset="0"/>
              </a:rPr>
              <a:t>   </a:t>
            </a:r>
            <a:endParaRPr lang="en-US" sz="54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11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Narrow" panose="020B0606020202030204" pitchFamily="34" charset="0"/>
              </a:rPr>
              <a:t>Preseptal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cellulitis is usually a clinical </a:t>
            </a:r>
            <a:r>
              <a:rPr lang="en-US" dirty="0" smtClean="0">
                <a:latin typeface="Arial Narrow" panose="020B0606020202030204" pitchFamily="34" charset="0"/>
              </a:rPr>
              <a:t>diagnosis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Laboratory </a:t>
            </a:r>
            <a:r>
              <a:rPr lang="en-US" dirty="0">
                <a:latin typeface="Arial Narrow" panose="020B0606020202030204" pitchFamily="34" charset="0"/>
              </a:rPr>
              <a:t>testing is generally unnecessary for patients with </a:t>
            </a:r>
            <a:r>
              <a:rPr lang="en-US" dirty="0" err="1">
                <a:latin typeface="Arial Narrow" panose="020B0606020202030204" pitchFamily="34" charset="0"/>
              </a:rPr>
              <a:t>preseptal</a:t>
            </a:r>
            <a:r>
              <a:rPr lang="en-US" dirty="0">
                <a:latin typeface="Arial Narrow" panose="020B0606020202030204" pitchFamily="34" charset="0"/>
              </a:rPr>
              <a:t> cellulitis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Blood culture is more likely to be positive in children younger than 2 years.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Gram stain and culture ( aerobic &amp; anaerobic ) of any mucopurulent material (</a:t>
            </a:r>
            <a:r>
              <a:rPr lang="en-US" dirty="0" err="1" smtClean="0">
                <a:latin typeface="Arial Narrow" panose="020B0606020202030204" pitchFamily="34" charset="0"/>
              </a:rPr>
              <a:t>feigin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91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                   IMAGING PRESEPTAL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7" y="2294273"/>
            <a:ext cx="10864328" cy="428698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CT imaging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marked </a:t>
            </a:r>
            <a:r>
              <a:rPr lang="en-US" dirty="0"/>
              <a:t>eyelid swelling, fever, and leukocytosis,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infection fails to show improvement after 24 to 48 hours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appropriate antibiotics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Imaging findings of </a:t>
            </a:r>
            <a:r>
              <a:rPr lang="en-US" dirty="0" err="1"/>
              <a:t>preseptal</a:t>
            </a:r>
            <a:r>
              <a:rPr lang="en-US" dirty="0"/>
              <a:t> cellulitis demonstrate </a:t>
            </a:r>
            <a:r>
              <a:rPr lang="en-US" b="1" dirty="0"/>
              <a:t>swelling of the eyelid(s)</a:t>
            </a:r>
            <a:r>
              <a:rPr lang="en-US" dirty="0"/>
              <a:t> but </a:t>
            </a:r>
            <a:r>
              <a:rPr lang="en-US" b="1" dirty="0"/>
              <a:t>no </a:t>
            </a:r>
            <a:r>
              <a:rPr lang="en-US" b="1" dirty="0" err="1"/>
              <a:t>proptosis</a:t>
            </a:r>
            <a:r>
              <a:rPr lang="en-US" dirty="0"/>
              <a:t>, </a:t>
            </a:r>
            <a:r>
              <a:rPr lang="en-US" b="1" dirty="0"/>
              <a:t>no fat stranding </a:t>
            </a:r>
            <a:r>
              <a:rPr lang="en-US" dirty="0"/>
              <a:t>of the orbital contents, and </a:t>
            </a:r>
            <a:r>
              <a:rPr lang="en-US" b="1" dirty="0"/>
              <a:t>no edema </a:t>
            </a:r>
            <a:r>
              <a:rPr lang="en-US" dirty="0"/>
              <a:t>of the extraocular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6000" b="1" dirty="0" smtClean="0">
                <a:latin typeface="Arial Narrow" panose="020B0606020202030204" pitchFamily="34" charset="0"/>
              </a:rPr>
              <a:t>          </a:t>
            </a:r>
            <a:r>
              <a:rPr lang="en-US" sz="4000" b="1" dirty="0" smtClean="0">
                <a:latin typeface="Arial Narrow" panose="020B0606020202030204" pitchFamily="34" charset="0"/>
              </a:rPr>
              <a:t>ADMISSION</a:t>
            </a:r>
            <a:r>
              <a:rPr lang="en-US" sz="6000" b="1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PRESEPTAL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Arial Narrow" panose="020B0606020202030204" pitchFamily="34" charset="0"/>
              </a:rPr>
              <a:t>Younger than 1 year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Signs of systemic toxicity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Inadequate H. influenza immunization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 Narrow" panose="020B0606020202030204" pitchFamily="34" charset="0"/>
              </a:rPr>
              <a:t>      </a:t>
            </a:r>
            <a:r>
              <a:rPr lang="en-US" sz="4000" b="1" dirty="0" smtClean="0">
                <a:latin typeface="Arial Narrow" panose="020B0606020202030204" pitchFamily="34" charset="0"/>
              </a:rPr>
              <a:t>DIAGNOSIS</a:t>
            </a:r>
            <a:r>
              <a:rPr lang="en-US" sz="6600" b="1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ORBITAL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Hospitalization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CT imaging with IV contrast  ( orbit , paranasal sinuses 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Brain imaging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Lumbar puncture ( in infants and those with signs of CNS infection 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Exam for signs of visual deterioration or pupillary abnormalities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(daily )</a:t>
            </a: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TREATMENT PRESEPTAL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Posttraumatic 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dog or cat bite : amoxicillin – </a:t>
            </a:r>
            <a:r>
              <a:rPr lang="en-US" dirty="0" err="1" smtClean="0">
                <a:latin typeface="Arial Narrow" panose="020B0606020202030204" pitchFamily="34" charset="0"/>
              </a:rPr>
              <a:t>clavulanate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well appearing with infected wound or bite : oral antibiotics (GAS , </a:t>
            </a:r>
            <a:r>
              <a:rPr lang="en-US" dirty="0" err="1" smtClean="0">
                <a:latin typeface="Arial Narrow" panose="020B0606020202030204" pitchFamily="34" charset="0"/>
              </a:rPr>
              <a:t>S.aures</a:t>
            </a:r>
            <a:r>
              <a:rPr lang="en-US" dirty="0" smtClean="0">
                <a:latin typeface="Arial Narrow" panose="020B0606020202030204" pitchFamily="34" charset="0"/>
              </a:rPr>
              <a:t> )</a:t>
            </a: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ill appearing : ampicillin –</a:t>
            </a:r>
            <a:r>
              <a:rPr lang="en-US" dirty="0" err="1" smtClean="0">
                <a:latin typeface="Arial Narrow" panose="020B0606020202030204" pitchFamily="34" charset="0"/>
              </a:rPr>
              <a:t>sulbactam</a:t>
            </a:r>
            <a:r>
              <a:rPr lang="en-US" dirty="0" smtClean="0">
                <a:latin typeface="Arial Narrow" panose="020B0606020202030204" pitchFamily="34" charset="0"/>
              </a:rPr>
              <a:t> or clindamycin plus </a:t>
            </a:r>
            <a:r>
              <a:rPr lang="en-US" dirty="0" err="1" smtClean="0">
                <a:latin typeface="Arial Narrow" panose="020B0606020202030204" pitchFamily="34" charset="0"/>
              </a:rPr>
              <a:t>cefotaxime</a:t>
            </a:r>
            <a:r>
              <a:rPr lang="en-US" dirty="0" smtClean="0">
                <a:latin typeface="Arial Narrow" panose="020B0606020202030204" pitchFamily="34" charset="0"/>
              </a:rPr>
              <a:t> or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ceftriaxone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    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62" y="346653"/>
            <a:ext cx="11058238" cy="1325563"/>
          </a:xfrm>
          <a:solidFill>
            <a:srgbClr val="FF66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PRESEPTAL(PERIORBITAL) &amp; ORBITAL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Terminology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Pathogenesis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Microbiology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Clinical manifestation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Differential diagnosis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Diagnosis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Treatment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 Narrow" panose="020B0606020202030204" pitchFamily="34" charset="0"/>
              </a:rPr>
              <a:t>          </a:t>
            </a:r>
            <a:r>
              <a:rPr lang="en-US" sz="6600" b="1" dirty="0" err="1" smtClean="0">
                <a:latin typeface="Arial Narrow" panose="020B0606020202030204" pitchFamily="34" charset="0"/>
              </a:rPr>
              <a:t>Preseptal</a:t>
            </a:r>
            <a:r>
              <a:rPr lang="en-US" sz="6600" b="1" dirty="0" smtClean="0">
                <a:latin typeface="Arial Narrow" panose="020B0606020202030204" pitchFamily="34" charset="0"/>
              </a:rPr>
              <a:t> cellulitis</a:t>
            </a:r>
            <a:endParaRPr lang="en-US" sz="66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7" y="1921430"/>
            <a:ext cx="4458086" cy="4511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82" y="1921431"/>
            <a:ext cx="5321973" cy="44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  TREATMENT ORBITAL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Parenteral </a:t>
            </a:r>
            <a:r>
              <a:rPr lang="en-US" dirty="0">
                <a:latin typeface="Arial Narrow" panose="020B0606020202030204" pitchFamily="34" charset="0"/>
              </a:rPr>
              <a:t>antibiotics ( ampicillin </a:t>
            </a:r>
            <a:r>
              <a:rPr lang="en-US" dirty="0" err="1">
                <a:latin typeface="Arial Narrow" panose="020B0606020202030204" pitchFamily="34" charset="0"/>
              </a:rPr>
              <a:t>sulbactam</a:t>
            </a:r>
            <a:r>
              <a:rPr lang="en-US" dirty="0">
                <a:latin typeface="Arial Narrow" panose="020B0606020202030204" pitchFamily="34" charset="0"/>
              </a:rPr>
              <a:t> or clindamycin plus ceftriaxone</a:t>
            </a:r>
          </a:p>
          <a:p>
            <a:r>
              <a:rPr lang="en-US" dirty="0">
                <a:latin typeface="Arial Narrow" panose="020B0606020202030204" pitchFamily="34" charset="0"/>
              </a:rPr>
              <a:t>I</a:t>
            </a:r>
            <a:r>
              <a:rPr lang="en-US" dirty="0" smtClean="0">
                <a:latin typeface="Arial Narrow" panose="020B0606020202030204" pitchFamily="34" charset="0"/>
              </a:rPr>
              <a:t>ntracranial </a:t>
            </a:r>
            <a:r>
              <a:rPr lang="en-US" dirty="0">
                <a:latin typeface="Arial Narrow" panose="020B0606020202030204" pitchFamily="34" charset="0"/>
              </a:rPr>
              <a:t>extension : vancomycin plus </a:t>
            </a:r>
            <a:r>
              <a:rPr lang="en-US" dirty="0" err="1">
                <a:latin typeface="Arial Narrow" panose="020B0606020202030204" pitchFamily="34" charset="0"/>
              </a:rPr>
              <a:t>cefotaxime</a:t>
            </a:r>
            <a:r>
              <a:rPr lang="en-US" dirty="0">
                <a:latin typeface="Arial Narrow" panose="020B0606020202030204" pitchFamily="34" charset="0"/>
              </a:rPr>
              <a:t> plus metronidazole  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Drainage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Sinusitis ( nasal decongestant , drainage of the infected sinus 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Vision should be assessed daily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69" y="5110884"/>
            <a:ext cx="7267062" cy="1201016"/>
          </a:xfrm>
          <a:prstGeom prst="rect">
            <a:avLst/>
          </a:prstGeom>
          <a:solidFill>
            <a:srgbClr val="99FFCC"/>
          </a:solidFill>
        </p:spPr>
      </p:pic>
    </p:spTree>
    <p:extLst>
      <p:ext uri="{BB962C8B-B14F-4D97-AF65-F5344CB8AC3E}">
        <p14:creationId xmlns:p14="http://schemas.microsoft.com/office/powerpoint/2010/main" val="21218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7473" cy="1325563"/>
          </a:xfrm>
          <a:solidFill>
            <a:srgbClr val="99FFC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Indications for consideration of surgical drainage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7472" cy="503237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Age ≥ 9 years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Presence of frontal sinusitis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Nonmedial</a:t>
            </a:r>
            <a:r>
              <a:rPr lang="en-US" dirty="0" smtClean="0">
                <a:latin typeface="Arial Narrow" panose="020B0606020202030204" pitchFamily="34" charset="0"/>
              </a:rPr>
              <a:t> location of orbital abscess (≥1250mm)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Suspicion of anaerobic orbital infection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a : presence of gas within the abscess space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b : infection of dental infection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Recurrence of abscess after prior drainage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fail to respond promptly to antibiotic treatment,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threaten </a:t>
            </a:r>
            <a:r>
              <a:rPr lang="en-US" dirty="0" smtClean="0">
                <a:latin typeface="Arial Narrow" panose="020B0606020202030204" pitchFamily="34" charset="0"/>
              </a:rPr>
              <a:t>vision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16436" y="3906981"/>
            <a:ext cx="5089236" cy="2475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Medial </a:t>
            </a:r>
            <a:r>
              <a:rPr lang="en-US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subperiosteal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abscesses in children often respond to medical therapy without surgery </a:t>
            </a:r>
          </a:p>
        </p:txBody>
      </p:sp>
    </p:spTree>
    <p:extLst>
      <p:ext uri="{BB962C8B-B14F-4D97-AF65-F5344CB8AC3E}">
        <p14:creationId xmlns:p14="http://schemas.microsoft.com/office/powerpoint/2010/main" val="24533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 Narrow" panose="020B0606020202030204" pitchFamily="34" charset="0"/>
              </a:rPr>
              <a:t>        SURGICAL BIOPSY</a:t>
            </a:r>
            <a:endParaRPr lang="en-US" sz="6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091" y="2690336"/>
            <a:ext cx="9725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For patients with a poor response to antibiotic treatment, including worsening visual acuity or pupillary changes, 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T</a:t>
            </a:r>
            <a:r>
              <a:rPr lang="en-US" sz="2800" dirty="0" smtClean="0">
                <a:latin typeface="Arial Narrow" panose="020B0606020202030204" pitchFamily="34" charset="0"/>
              </a:rPr>
              <a:t>o </a:t>
            </a:r>
            <a:r>
              <a:rPr lang="en-US" sz="2800" dirty="0">
                <a:latin typeface="Arial Narrow" panose="020B0606020202030204" pitchFamily="34" charset="0"/>
              </a:rPr>
              <a:t>identify pathogens not treated by the empiric regimen (</a:t>
            </a:r>
            <a:r>
              <a:rPr lang="en-US" sz="2800" dirty="0" err="1">
                <a:latin typeface="Arial Narrow" panose="020B0606020202030204" pitchFamily="34" charset="0"/>
              </a:rPr>
              <a:t>eg</a:t>
            </a:r>
            <a:r>
              <a:rPr lang="en-US" sz="2800" dirty="0">
                <a:latin typeface="Arial Narrow" panose="020B0606020202030204" pitchFamily="34" charset="0"/>
              </a:rPr>
              <a:t>, fungal pathogens) and </a:t>
            </a:r>
            <a:r>
              <a:rPr lang="en-US" sz="2800" b="1" dirty="0">
                <a:latin typeface="Arial Narrow" panose="020B0606020202030204" pitchFamily="34" charset="0"/>
              </a:rPr>
              <a:t>to rule out noninfectious causes </a:t>
            </a:r>
            <a:r>
              <a:rPr lang="en-US" sz="2800" dirty="0">
                <a:latin typeface="Arial Narrow" panose="020B0606020202030204" pitchFamily="34" charset="0"/>
              </a:rPr>
              <a:t>of orbital inflammation</a:t>
            </a:r>
          </a:p>
        </p:txBody>
      </p:sp>
    </p:spTree>
    <p:extLst>
      <p:ext uri="{BB962C8B-B14F-4D97-AF65-F5344CB8AC3E}">
        <p14:creationId xmlns:p14="http://schemas.microsoft.com/office/powerpoint/2010/main" val="38627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          DURATION OF TREATMENT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preseptal</a:t>
            </a:r>
            <a:endParaRPr lang="en-US" sz="3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Systemic antibiotics for </a:t>
            </a:r>
            <a:r>
              <a:rPr lang="en-US" b="1" dirty="0" smtClean="0">
                <a:latin typeface="Arial Narrow" panose="020B0606020202030204" pitchFamily="34" charset="0"/>
              </a:rPr>
              <a:t>7 to 10 </a:t>
            </a:r>
            <a:r>
              <a:rPr lang="en-US" dirty="0" smtClean="0">
                <a:latin typeface="Arial Narrow" panose="020B0606020202030204" pitchFamily="34" charset="0"/>
              </a:rPr>
              <a:t>days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Switch to an oral </a:t>
            </a:r>
            <a:r>
              <a:rPr lang="en-US" dirty="0" err="1" smtClean="0">
                <a:latin typeface="Arial Narrow" panose="020B0606020202030204" pitchFamily="34" charset="0"/>
              </a:rPr>
              <a:t>antiobiotic</a:t>
            </a:r>
            <a:r>
              <a:rPr lang="en-US" dirty="0" smtClean="0">
                <a:latin typeface="Arial Narrow" panose="020B0606020202030204" pitchFamily="34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afebrile for at least </a:t>
            </a:r>
            <a:r>
              <a:rPr lang="en-US" b="1" dirty="0" smtClean="0">
                <a:latin typeface="Arial Narrow" panose="020B0606020202030204" pitchFamily="34" charset="0"/>
              </a:rPr>
              <a:t>24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hours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and clinically </a:t>
            </a:r>
            <a:r>
              <a:rPr lang="en-US" dirty="0" err="1" smtClean="0">
                <a:latin typeface="Arial Narrow" panose="020B0606020202030204" pitchFamily="34" charset="0"/>
              </a:rPr>
              <a:t>improvment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orbital</a:t>
            </a:r>
            <a:endParaRPr lang="en-US" sz="3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Uncomplicated 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10-14 days in hospital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7-10 days oral antibiotics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7C8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COMPLICATIONS OF ORBITAL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17599" y="1936461"/>
            <a:ext cx="9975273" cy="4351338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Visual loss (increase in orbital pressure 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Cavernous sinus thrombosis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Meningitis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Epidural or subdural </a:t>
            </a:r>
            <a:r>
              <a:rPr lang="en-US" dirty="0" err="1" smtClean="0">
                <a:latin typeface="Arial Narrow" panose="020B0606020202030204" pitchFamily="34" charset="0"/>
              </a:rPr>
              <a:t>abcesse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  RECURRENT PRESEPTAL CELLULITIS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32323"/>
                </a:solidFill>
                <a:latin typeface="Arial Narrow" panose="020B0606020202030204" pitchFamily="34" charset="0"/>
              </a:rPr>
              <a:t> </a:t>
            </a:r>
            <a:endParaRPr lang="en-US" dirty="0" smtClean="0">
              <a:solidFill>
                <a:srgbClr val="232323"/>
              </a:solidFill>
              <a:latin typeface="Arial Narrow" panose="020B0606020202030204" pitchFamily="34" charset="0"/>
            </a:endParaRPr>
          </a:p>
          <a:p>
            <a:r>
              <a:rPr lang="en-US" dirty="0" err="1" smtClean="0">
                <a:solidFill>
                  <a:srgbClr val="232323"/>
                </a:solidFill>
                <a:latin typeface="Arial Narrow" panose="020B0606020202030204" pitchFamily="34" charset="0"/>
              </a:rPr>
              <a:t>Preseptal</a:t>
            </a:r>
            <a:r>
              <a:rPr lang="en-US" dirty="0" smtClean="0">
                <a:solidFill>
                  <a:srgbClr val="232323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232323"/>
                </a:solidFill>
                <a:latin typeface="Arial Narrow" panose="020B0606020202030204" pitchFamily="34" charset="0"/>
              </a:rPr>
              <a:t>cellitluis</a:t>
            </a:r>
            <a:r>
              <a:rPr lang="en-US" dirty="0" smtClean="0">
                <a:solidFill>
                  <a:srgbClr val="232323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232323"/>
                </a:solidFill>
                <a:latin typeface="Arial Narrow" panose="020B0606020202030204" pitchFamily="34" charset="0"/>
              </a:rPr>
              <a:t>rarely recurs</a:t>
            </a:r>
            <a:r>
              <a:rPr lang="en-US" dirty="0" smtClean="0">
                <a:solidFill>
                  <a:srgbClr val="232323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solidFill>
                  <a:srgbClr val="232323"/>
                </a:solidFill>
                <a:latin typeface="Arial Narrow" panose="020B0606020202030204" pitchFamily="34" charset="0"/>
              </a:rPr>
              <a:t> it is usually due to an underlying cause that has not been diagnosed (sinusitis)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      FUNGAL ORBITAL CELLULITIS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Immunocompromised , metabolic acidosis, poorly diabetes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Subacute , chronic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Orbital apex syndrome ( loss of function of 2,3,4,5,6 cranial </a:t>
            </a:r>
            <a:r>
              <a:rPr lang="en-US" dirty="0" err="1" smtClean="0">
                <a:latin typeface="Arial Narrow" panose="020B0606020202030204" pitchFamily="34" charset="0"/>
              </a:rPr>
              <a:t>nereves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Black eschar-like lesion ( in the oropharynx or nasopharynx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Biopsy is required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577562"/>
            <a:ext cx="10908146" cy="5721640"/>
          </a:xfrm>
        </p:spPr>
      </p:pic>
    </p:spTree>
    <p:extLst>
      <p:ext uri="{BB962C8B-B14F-4D97-AF65-F5344CB8AC3E}">
        <p14:creationId xmlns:p14="http://schemas.microsoft.com/office/powerpoint/2010/main" val="7998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2" y="0"/>
            <a:ext cx="10448635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8" y="3832009"/>
            <a:ext cx="9525000" cy="26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>
            <a:noAutofit/>
          </a:bodyPr>
          <a:lstStyle/>
          <a:p>
            <a:r>
              <a:rPr lang="en-US" sz="9600" b="1" dirty="0" smtClean="0">
                <a:latin typeface="Arial Narrow" panose="020B0606020202030204" pitchFamily="34" charset="0"/>
              </a:rPr>
              <a:t>               </a:t>
            </a:r>
            <a:r>
              <a:rPr lang="en-US" sz="4000" b="1" dirty="0" smtClean="0">
                <a:latin typeface="Arial Narrow" panose="020B0606020202030204" pitchFamily="34" charset="0"/>
              </a:rPr>
              <a:t>ANATOMY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09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orbital septum is a thin layer of fascia that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extends vertically from the periosteum of orbital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rim to the tarsal plate within the eyelids (</a:t>
            </a:r>
            <a:r>
              <a:rPr lang="en-US" dirty="0" err="1" smtClean="0">
                <a:latin typeface="Arial Narrow" panose="020B0606020202030204" pitchFamily="34" charset="0"/>
              </a:rPr>
              <a:t>feigin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septum provides a barrier that slows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the spread of infections agents into deeper 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 Orbital and retro orbital structure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8" y="1886454"/>
            <a:ext cx="4932217" cy="4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                       TERMINOLOGY   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 Narrow" panose="020B0606020202030204" pitchFamily="34" charset="0"/>
              </a:rPr>
              <a:t>Preseptal</a:t>
            </a:r>
            <a:r>
              <a:rPr lang="en-US" sz="3200" dirty="0" smtClean="0">
                <a:latin typeface="Arial Narrow" panose="020B0606020202030204" pitchFamily="34" charset="0"/>
              </a:rPr>
              <a:t> cellulitis and orbital cellulitis involve different anatomic site 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Arial Narrow" panose="020B0606020202030204" pitchFamily="34" charset="0"/>
              </a:rPr>
              <a:t>preseptal</a:t>
            </a:r>
            <a:r>
              <a:rPr lang="en-US" sz="32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 cellulitis </a:t>
            </a:r>
            <a:r>
              <a:rPr lang="en-US" sz="3200" dirty="0" smtClean="0">
                <a:latin typeface="Arial Narrow" panose="020B0606020202030204" pitchFamily="34" charset="0"/>
              </a:rPr>
              <a:t>: Inflammation of the lids and periorbital tissue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                                       (anterior to the orbital septum)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    This is a common </a:t>
            </a:r>
            <a:r>
              <a:rPr lang="en-US" sz="3200" dirty="0" err="1" smtClean="0">
                <a:latin typeface="Arial Narrow" panose="020B0606020202030204" pitchFamily="34" charset="0"/>
              </a:rPr>
              <a:t>entitiy</a:t>
            </a:r>
            <a:r>
              <a:rPr lang="en-US" sz="3200" dirty="0" smtClean="0">
                <a:latin typeface="Arial Narrow" panose="020B0606020202030204" pitchFamily="34" charset="0"/>
              </a:rPr>
              <a:t> in young children ( usually under age 5 </a:t>
            </a:r>
            <a:r>
              <a:rPr lang="en-US" sz="3200" dirty="0" err="1" smtClean="0">
                <a:latin typeface="Arial Narrow" panose="020B0606020202030204" pitchFamily="34" charset="0"/>
              </a:rPr>
              <a:t>yr</a:t>
            </a:r>
            <a:r>
              <a:rPr lang="en-US" sz="3200" dirty="0" smtClean="0">
                <a:latin typeface="Arial Narrow" panose="020B0606020202030204" pitchFamily="34" charset="0"/>
              </a:rPr>
              <a:t> )</a:t>
            </a:r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orbital cellulitis </a:t>
            </a:r>
            <a:r>
              <a:rPr lang="en-US" sz="3200" dirty="0">
                <a:latin typeface="Arial Narrow" panose="020B0606020202030204" pitchFamily="34" charset="0"/>
              </a:rPr>
              <a:t>:</a:t>
            </a:r>
            <a:r>
              <a:rPr lang="en-US" sz="3200" dirty="0" smtClean="0">
                <a:latin typeface="Arial Narrow" panose="020B0606020202030204" pitchFamily="34" charset="0"/>
              </a:rPr>
              <a:t> an infection involving the contents of the orbit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                                (fat and ocular muscles) but not the globe. 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     The mean age is 6.8 </a:t>
            </a:r>
            <a:r>
              <a:rPr lang="en-US" sz="3200" dirty="0" err="1" smtClean="0">
                <a:latin typeface="Arial Narrow" panose="020B0606020202030204" pitchFamily="34" charset="0"/>
              </a:rPr>
              <a:t>yr</a:t>
            </a:r>
            <a:r>
              <a:rPr lang="en-US" sz="3200" dirty="0" smtClean="0">
                <a:latin typeface="Arial Narrow" panose="020B0606020202030204" pitchFamily="34" charset="0"/>
              </a:rPr>
              <a:t> , ranges from 1 </a:t>
            </a:r>
            <a:r>
              <a:rPr lang="en-US" sz="3200" dirty="0" err="1" smtClean="0">
                <a:latin typeface="Arial Narrow" panose="020B0606020202030204" pitchFamily="34" charset="0"/>
              </a:rPr>
              <a:t>wk</a:t>
            </a:r>
            <a:r>
              <a:rPr lang="en-US" sz="3200" dirty="0" smtClean="0">
                <a:latin typeface="Arial Narrow" panose="020B0606020202030204" pitchFamily="34" charset="0"/>
              </a:rPr>
              <a:t> to 16 </a:t>
            </a:r>
            <a:r>
              <a:rPr lang="en-US" sz="3200" dirty="0" err="1" smtClean="0">
                <a:latin typeface="Arial Narrow" panose="020B0606020202030204" pitchFamily="34" charset="0"/>
              </a:rPr>
              <a:t>yr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                         PATHOGENESIS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Preseptal</a:t>
            </a:r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- </a:t>
            </a:r>
            <a:r>
              <a:rPr lang="en-US" b="1" i="1" u="sng" dirty="0" smtClean="0">
                <a:latin typeface="Arial Narrow" panose="020B0606020202030204" pitchFamily="34" charset="0"/>
              </a:rPr>
              <a:t>Posttraumatic</a:t>
            </a:r>
            <a:r>
              <a:rPr lang="en-US" dirty="0" smtClean="0">
                <a:latin typeface="Arial Narrow" panose="020B0606020202030204" pitchFamily="34" charset="0"/>
              </a:rPr>
              <a:t> (puncture wound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on the lids, face, scalp , bite , blunt trauma )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- </a:t>
            </a:r>
            <a:r>
              <a:rPr lang="en-US" b="1" i="1" u="sng" dirty="0" err="1" smtClean="0">
                <a:latin typeface="Arial Narrow" panose="020B0606020202030204" pitchFamily="34" charset="0"/>
              </a:rPr>
              <a:t>Nontraumatic</a:t>
            </a:r>
            <a:r>
              <a:rPr lang="en-US" b="1" i="1" u="sng" dirty="0" smtClean="0">
                <a:latin typeface="Arial Narrow" panose="020B0606020202030204" pitchFamily="34" charset="0"/>
              </a:rPr>
              <a:t> :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US" dirty="0">
                <a:latin typeface="Arial Narrow" panose="020B0606020202030204" pitchFamily="34" charset="0"/>
              </a:rPr>
              <a:t>acute </a:t>
            </a:r>
            <a:r>
              <a:rPr lang="en-US" dirty="0" err="1">
                <a:latin typeface="Arial Narrow" panose="020B0606020202030204" pitchFamily="34" charset="0"/>
              </a:rPr>
              <a:t>dacryocystitis</a:t>
            </a:r>
            <a:r>
              <a:rPr lang="en-US" dirty="0">
                <a:latin typeface="Arial Narrow" panose="020B0606020202030204" pitchFamily="34" charset="0"/>
              </a:rPr>
              <a:t>, sinusitis or </a:t>
            </a:r>
            <a:r>
              <a:rPr lang="en-US" i="1" dirty="0">
                <a:latin typeface="Arial Narrow" panose="020B0606020202030204" pitchFamily="34" charset="0"/>
              </a:rPr>
              <a:t>upper respiratory tract infection</a:t>
            </a:r>
            <a:r>
              <a:rPr lang="en-US" dirty="0">
                <a:latin typeface="Arial Narrow" panose="020B0606020202030204" pitchFamily="34" charset="0"/>
              </a:rPr>
              <a:t>, </a:t>
            </a:r>
          </a:p>
          <a:p>
            <a:r>
              <a:rPr lang="en-US" dirty="0" err="1">
                <a:latin typeface="Arial Narrow" panose="020B0606020202030204" pitchFamily="34" charset="0"/>
              </a:rPr>
              <a:t>Bacteremic</a:t>
            </a:r>
            <a:r>
              <a:rPr lang="en-US" dirty="0">
                <a:latin typeface="Arial Narrow" panose="020B0606020202030204" pitchFamily="34" charset="0"/>
              </a:rPr>
              <a:t> seeding of the </a:t>
            </a:r>
            <a:r>
              <a:rPr lang="en-US" dirty="0" err="1">
                <a:latin typeface="Arial Narrow" panose="020B0606020202030204" pitchFamily="34" charset="0"/>
              </a:rPr>
              <a:t>preseptal</a:t>
            </a:r>
            <a:r>
              <a:rPr lang="en-US" dirty="0">
                <a:latin typeface="Arial Narrow" panose="020B0606020202030204" pitchFamily="34" charset="0"/>
              </a:rPr>
              <a:t> space is rare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01872" y="2019589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Orbital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Sinusitis (ethmoid 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Penetrating orbital trauma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Skin infection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Dental infection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Orbital , ocular ,periocular surgery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Bacteremia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Infection of lacrimal gland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     Nasolacrimal sac,…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PRESEPTAL CELLULITIS</a:t>
            </a:r>
            <a:r>
              <a:rPr lang="en-US" sz="4000" dirty="0" smtClean="0"/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SIGNS &amp;</a:t>
            </a:r>
            <a:r>
              <a:rPr lang="en-US" sz="4000" b="1" dirty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SYMPTOMS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Involved</a:t>
            </a:r>
            <a:r>
              <a:rPr lang="en-US" dirty="0" smtClean="0"/>
              <a:t> </a:t>
            </a:r>
            <a:r>
              <a:rPr lang="en-US" dirty="0" smtClean="0">
                <a:latin typeface="Arial Narrow" panose="020B0606020202030204" pitchFamily="34" charset="0"/>
              </a:rPr>
              <a:t>lid :Edematous , erythematous , tender(unilateral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Fluctuation of subcutaneous tissue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Swelling of uninvolved eyelids (lymphedema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74" y="3417456"/>
            <a:ext cx="3933536" cy="3094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6" y="3417456"/>
            <a:ext cx="3777673" cy="31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      ORBITAL CELLULITIS(SIGNS</a:t>
            </a:r>
            <a:r>
              <a:rPr lang="en-US" sz="4000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 smtClean="0"/>
              <a:t>&amp; </a:t>
            </a:r>
            <a:r>
              <a:rPr lang="en-US" sz="4000" b="1" dirty="0" smtClean="0">
                <a:latin typeface="Arial Narrow" panose="020B0606020202030204" pitchFamily="34" charset="0"/>
              </a:rPr>
              <a:t>SYMPTOMS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Proptosis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Limited eye movement(total </a:t>
            </a:r>
            <a:r>
              <a:rPr lang="en-US" dirty="0" err="1" smtClean="0">
                <a:latin typeface="Arial Narrow" panose="020B0606020202030204" pitchFamily="34" charset="0"/>
              </a:rPr>
              <a:t>ophthalmoplegia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Abnormal pupillary response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Chemosis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Fever (39 -40)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073" y="2788516"/>
            <a:ext cx="5282478" cy="40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4308" y="350836"/>
            <a:ext cx="10515600" cy="1325563"/>
          </a:xfrm>
          <a:solidFill>
            <a:srgbClr val="FF99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 Narrow" panose="020B0606020202030204" pitchFamily="34" charset="0"/>
              </a:rPr>
              <a:t>             CLINICAL MANIFESTATION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7" y="1874980"/>
            <a:ext cx="11286836" cy="5430982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905626" y="4451927"/>
            <a:ext cx="45719" cy="461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457841" y="3845377"/>
            <a:ext cx="244123" cy="177956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n-US" sz="5400" b="1" dirty="0" smtClean="0">
                <a:latin typeface="Arial Narrow" panose="020B0606020202030204" pitchFamily="34" charset="0"/>
              </a:rPr>
              <a:t>PRESEPTAL &amp; ORBITAL CELLULITIS</a:t>
            </a:r>
            <a:endParaRPr lang="en-US" sz="5400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Image result for Orbital Cellulitis CT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3403"/>
            <a:ext cx="5062970" cy="36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93" y="2290618"/>
            <a:ext cx="5148407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954</Words>
  <Application>Microsoft Office PowerPoint</Application>
  <PresentationFormat>Widescreen</PresentationFormat>
  <Paragraphs>190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Corbel</vt:lpstr>
      <vt:lpstr>Times New Roman</vt:lpstr>
      <vt:lpstr>Office Theme</vt:lpstr>
      <vt:lpstr>Preseptal &amp; orbital  cellulitis</vt:lpstr>
      <vt:lpstr>PRESEPTAL(PERIORBITAL) &amp; ORBITAL CELLULITIS</vt:lpstr>
      <vt:lpstr>               ANATOMY</vt:lpstr>
      <vt:lpstr>                                TERMINOLOGY    </vt:lpstr>
      <vt:lpstr>                               PATHOGENESIS</vt:lpstr>
      <vt:lpstr>  PRESEPTAL CELLULITIS SIGNS &amp; SYMPTOMS </vt:lpstr>
      <vt:lpstr>      ORBITAL CELLULITIS(SIGNS &amp; SYMPTOMS)</vt:lpstr>
      <vt:lpstr>             CLINICAL MANIFESTATION</vt:lpstr>
      <vt:lpstr>PRESEPTAL &amp; ORBITAL CELLULITIS</vt:lpstr>
      <vt:lpstr>           ADENOVIRUS INFECTION</vt:lpstr>
      <vt:lpstr> MICROBIOLOGY PRESEPTAL CELLULITIS  </vt:lpstr>
      <vt:lpstr>           MICROBIOLOGY ORBITAL CELLULITIS</vt:lpstr>
      <vt:lpstr>DIFFERENTIAL DIAGNOSIS (PRESEPTAL)</vt:lpstr>
      <vt:lpstr>           DIFFERENTIAL DIAGNOSIS (ORBITAL)</vt:lpstr>
      <vt:lpstr>         DIAGNOSIS PRESEPTAL CELLULITIS   </vt:lpstr>
      <vt:lpstr>                   IMAGING PRESEPTAL</vt:lpstr>
      <vt:lpstr>          ADMISSION PRESEPTAL CELLULITIS</vt:lpstr>
      <vt:lpstr>      DIAGNOSIS ORBITAL CELLULITIS</vt:lpstr>
      <vt:lpstr>         TREATMENT PRESEPTAL CELLULITIS</vt:lpstr>
      <vt:lpstr>          Preseptal cellulitis</vt:lpstr>
      <vt:lpstr>           TREATMENT ORBITAL CELLULITIS</vt:lpstr>
      <vt:lpstr>Indications for consideration of surgical drainage </vt:lpstr>
      <vt:lpstr>        SURGICAL BIOPSY</vt:lpstr>
      <vt:lpstr>                   DURATION OF TREATMENT </vt:lpstr>
      <vt:lpstr>      COMPLICATIONS OF ORBITAL CELLULITIS</vt:lpstr>
      <vt:lpstr>           RECURRENT PRESEPTAL CELLULITIS</vt:lpstr>
      <vt:lpstr>      FUNGAL ORBITAL CELLULITIS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</cp:lastModifiedBy>
  <cp:revision>149</cp:revision>
  <dcterms:created xsi:type="dcterms:W3CDTF">2021-03-28T19:09:28Z</dcterms:created>
  <dcterms:modified xsi:type="dcterms:W3CDTF">2021-04-13T18:45:12Z</dcterms:modified>
</cp:coreProperties>
</file>